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6" r:id="rId2"/>
    <p:sldId id="257" r:id="rId3"/>
    <p:sldId id="264" r:id="rId4"/>
    <p:sldId id="265" r:id="rId5"/>
    <p:sldId id="266" r:id="rId6"/>
    <p:sldId id="267" r:id="rId7"/>
    <p:sldId id="268" r:id="rId8"/>
    <p:sldId id="269" r:id="rId9"/>
    <p:sldId id="271" r:id="rId10"/>
    <p:sldId id="270" r:id="rId11"/>
    <p:sldId id="272" r:id="rId12"/>
    <p:sldId id="275" r:id="rId13"/>
    <p:sldId id="273" r:id="rId14"/>
    <p:sldId id="263" r:id="rId15"/>
    <p:sldId id="274" r:id="rId16"/>
  </p:sldIdLst>
  <p:sldSz cx="18288000" cy="10287000"/>
  <p:notesSz cx="6858000" cy="9144000"/>
  <p:embeddedFontLst>
    <p:embeddedFont>
      <p:font typeface="Alice" pitchFamily="2" charset="77"/>
      <p:regular r:id="rId18"/>
    </p:embeddedFont>
    <p:embeddedFont>
      <p:font typeface="Cardo" panose="02020600000000000000" pitchFamily="18" charset="-79"/>
      <p:regular r:id="rId19"/>
    </p:embeddedFont>
    <p:embeddedFont>
      <p:font typeface="Josefin Sans" pitchFamily="2" charset="77"/>
      <p:regular r:id="rId20"/>
      <p:bold r:id="rId21"/>
    </p:embeddedFont>
    <p:embeddedFont>
      <p:font typeface="Josefin Sans Bold" panose="020F0502020204030204" pitchFamily="34" charset="0"/>
      <p:regular r:id="rId22"/>
      <p:bold r:id="rId23"/>
      <p:italic r:id="rId24"/>
      <p:boldItalic r:id="rId25"/>
    </p:embeddedFont>
    <p:embeddedFont>
      <p:font typeface="Prata" pitchFamily="2" charset="77"/>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3" autoAdjust="0"/>
    <p:restoredTop sz="94692" autoAdjust="0"/>
  </p:normalViewPr>
  <p:slideViewPr>
    <p:cSldViewPr>
      <p:cViewPr varScale="1">
        <p:scale>
          <a:sx n="35" d="100"/>
          <a:sy n="35" d="100"/>
        </p:scale>
        <p:origin x="224" y="13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D23DDD-CAC1-444A-9BBF-382F868FEFA9}" type="datetimeFigureOut">
              <a:rPr lang="en-US" smtClean="0"/>
              <a:t>10/17/24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AA4C9C-5DD8-D74C-B912-8F669C1F09C3}" type="slidenum">
              <a:rPr lang="en-US" smtClean="0"/>
              <a:t>‹#›</a:t>
            </a:fld>
            <a:endParaRPr lang="en-US" dirty="0"/>
          </a:p>
        </p:txBody>
      </p:sp>
    </p:spTree>
    <p:extLst>
      <p:ext uri="{BB962C8B-B14F-4D97-AF65-F5344CB8AC3E}">
        <p14:creationId xmlns:p14="http://schemas.microsoft.com/office/powerpoint/2010/main" val="333604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AA4C9C-5DD8-D74C-B912-8F669C1F09C3}" type="slidenum">
              <a:rPr lang="en-US" smtClean="0"/>
              <a:t>2</a:t>
            </a:fld>
            <a:endParaRPr lang="en-US" dirty="0"/>
          </a:p>
        </p:txBody>
      </p:sp>
    </p:spTree>
    <p:extLst>
      <p:ext uri="{BB962C8B-B14F-4D97-AF65-F5344CB8AC3E}">
        <p14:creationId xmlns:p14="http://schemas.microsoft.com/office/powerpoint/2010/main" val="3095633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AA4C9C-5DD8-D74C-B912-8F669C1F09C3}" type="slidenum">
              <a:rPr lang="en-US" smtClean="0"/>
              <a:t>11</a:t>
            </a:fld>
            <a:endParaRPr lang="en-US" dirty="0"/>
          </a:p>
        </p:txBody>
      </p:sp>
    </p:spTree>
    <p:extLst>
      <p:ext uri="{BB962C8B-B14F-4D97-AF65-F5344CB8AC3E}">
        <p14:creationId xmlns:p14="http://schemas.microsoft.com/office/powerpoint/2010/main" val="2690274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BADDD-3694-346E-9ED0-4D072BD605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69A1BE-B766-CA15-9BBF-26B6B909E6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AF446A-E95B-8240-A405-1254EE3B61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011008-EBB2-B23B-E37F-A3183C7E9FFE}"/>
              </a:ext>
            </a:extLst>
          </p:cNvPr>
          <p:cNvSpPr>
            <a:spLocks noGrp="1"/>
          </p:cNvSpPr>
          <p:nvPr>
            <p:ph type="sldNum" sz="quarter" idx="5"/>
          </p:nvPr>
        </p:nvSpPr>
        <p:spPr/>
        <p:txBody>
          <a:bodyPr/>
          <a:lstStyle/>
          <a:p>
            <a:fld id="{EAAA4C9C-5DD8-D74C-B912-8F669C1F09C3}" type="slidenum">
              <a:rPr lang="en-US" smtClean="0"/>
              <a:t>12</a:t>
            </a:fld>
            <a:endParaRPr lang="en-US" dirty="0"/>
          </a:p>
        </p:txBody>
      </p:sp>
    </p:spTree>
    <p:extLst>
      <p:ext uri="{BB962C8B-B14F-4D97-AF65-F5344CB8AC3E}">
        <p14:creationId xmlns:p14="http://schemas.microsoft.com/office/powerpoint/2010/main" val="549495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326FB-EC47-3797-C79A-F5D8EE3359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5C004-2161-D9A6-BA08-A40F7A5739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A86678-3076-6CF3-65B9-F1E0547C0B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81ED43-24A1-AF9D-E6E8-D985402CA15F}"/>
              </a:ext>
            </a:extLst>
          </p:cNvPr>
          <p:cNvSpPr>
            <a:spLocks noGrp="1"/>
          </p:cNvSpPr>
          <p:nvPr>
            <p:ph type="sldNum" sz="quarter" idx="5"/>
          </p:nvPr>
        </p:nvSpPr>
        <p:spPr/>
        <p:txBody>
          <a:bodyPr/>
          <a:lstStyle/>
          <a:p>
            <a:fld id="{EAAA4C9C-5DD8-D74C-B912-8F669C1F09C3}" type="slidenum">
              <a:rPr lang="en-US" smtClean="0"/>
              <a:t>13</a:t>
            </a:fld>
            <a:endParaRPr lang="en-US" dirty="0"/>
          </a:p>
        </p:txBody>
      </p:sp>
    </p:spTree>
    <p:extLst>
      <p:ext uri="{BB962C8B-B14F-4D97-AF65-F5344CB8AC3E}">
        <p14:creationId xmlns:p14="http://schemas.microsoft.com/office/powerpoint/2010/main" val="2467805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Watch Transition Story:</a:t>
            </a:r>
          </a:p>
        </p:txBody>
      </p:sp>
      <p:sp>
        <p:nvSpPr>
          <p:cNvPr id="4" name="Slide Number Placeholder 3"/>
          <p:cNvSpPr>
            <a:spLocks noGrp="1"/>
          </p:cNvSpPr>
          <p:nvPr>
            <p:ph type="sldNum" sz="quarter" idx="5"/>
          </p:nvPr>
        </p:nvSpPr>
        <p:spPr/>
        <p:txBody>
          <a:bodyPr/>
          <a:lstStyle/>
          <a:p>
            <a:fld id="{EAAA4C9C-5DD8-D74C-B912-8F669C1F09C3}" type="slidenum">
              <a:rPr lang="en-US" smtClean="0"/>
              <a:t>14</a:t>
            </a:fld>
            <a:endParaRPr lang="en-US" dirty="0"/>
          </a:p>
        </p:txBody>
      </p:sp>
    </p:spTree>
    <p:extLst>
      <p:ext uri="{BB962C8B-B14F-4D97-AF65-F5344CB8AC3E}">
        <p14:creationId xmlns:p14="http://schemas.microsoft.com/office/powerpoint/2010/main" val="3592647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4DBF8-AC2C-8C90-A856-415EA21AE7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B2E2D3-7078-9294-5CA0-12BBDE36B5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35025D-76DC-8B89-A876-AC51F2389E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DDA873-D3EB-5F55-B887-11839B872856}"/>
              </a:ext>
            </a:extLst>
          </p:cNvPr>
          <p:cNvSpPr>
            <a:spLocks noGrp="1"/>
          </p:cNvSpPr>
          <p:nvPr>
            <p:ph type="sldNum" sz="quarter" idx="5"/>
          </p:nvPr>
        </p:nvSpPr>
        <p:spPr/>
        <p:txBody>
          <a:bodyPr/>
          <a:lstStyle/>
          <a:p>
            <a:fld id="{EAAA4C9C-5DD8-D74C-B912-8F669C1F09C3}" type="slidenum">
              <a:rPr lang="en-US" smtClean="0"/>
              <a:t>15</a:t>
            </a:fld>
            <a:endParaRPr lang="en-US" dirty="0"/>
          </a:p>
        </p:txBody>
      </p:sp>
    </p:spTree>
    <p:extLst>
      <p:ext uri="{BB962C8B-B14F-4D97-AF65-F5344CB8AC3E}">
        <p14:creationId xmlns:p14="http://schemas.microsoft.com/office/powerpoint/2010/main" val="1969172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AA4C9C-5DD8-D74C-B912-8F669C1F09C3}" type="slidenum">
              <a:rPr lang="en-US" smtClean="0"/>
              <a:t>3</a:t>
            </a:fld>
            <a:endParaRPr lang="en-US" dirty="0"/>
          </a:p>
        </p:txBody>
      </p:sp>
    </p:spTree>
    <p:extLst>
      <p:ext uri="{BB962C8B-B14F-4D97-AF65-F5344CB8AC3E}">
        <p14:creationId xmlns:p14="http://schemas.microsoft.com/office/powerpoint/2010/main" val="702797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AA4C9C-5DD8-D74C-B912-8F669C1F09C3}" type="slidenum">
              <a:rPr lang="en-US" smtClean="0"/>
              <a:t>4</a:t>
            </a:fld>
            <a:endParaRPr lang="en-US" dirty="0"/>
          </a:p>
        </p:txBody>
      </p:sp>
    </p:spTree>
    <p:extLst>
      <p:ext uri="{BB962C8B-B14F-4D97-AF65-F5344CB8AC3E}">
        <p14:creationId xmlns:p14="http://schemas.microsoft.com/office/powerpoint/2010/main" val="1415083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AA4C9C-5DD8-D74C-B912-8F669C1F09C3}" type="slidenum">
              <a:rPr lang="en-US" smtClean="0"/>
              <a:t>5</a:t>
            </a:fld>
            <a:endParaRPr lang="en-US" dirty="0"/>
          </a:p>
        </p:txBody>
      </p:sp>
    </p:spTree>
    <p:extLst>
      <p:ext uri="{BB962C8B-B14F-4D97-AF65-F5344CB8AC3E}">
        <p14:creationId xmlns:p14="http://schemas.microsoft.com/office/powerpoint/2010/main" val="2746242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AA4C9C-5DD8-D74C-B912-8F669C1F09C3}" type="slidenum">
              <a:rPr lang="en-US" smtClean="0"/>
              <a:t>6</a:t>
            </a:fld>
            <a:endParaRPr lang="en-US" dirty="0"/>
          </a:p>
        </p:txBody>
      </p:sp>
    </p:spTree>
    <p:extLst>
      <p:ext uri="{BB962C8B-B14F-4D97-AF65-F5344CB8AC3E}">
        <p14:creationId xmlns:p14="http://schemas.microsoft.com/office/powerpoint/2010/main" val="2560027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AA4C9C-5DD8-D74C-B912-8F669C1F09C3}" type="slidenum">
              <a:rPr lang="en-US" smtClean="0"/>
              <a:t>7</a:t>
            </a:fld>
            <a:endParaRPr lang="en-US" dirty="0"/>
          </a:p>
        </p:txBody>
      </p:sp>
    </p:spTree>
    <p:extLst>
      <p:ext uri="{BB962C8B-B14F-4D97-AF65-F5344CB8AC3E}">
        <p14:creationId xmlns:p14="http://schemas.microsoft.com/office/powerpoint/2010/main" val="1938806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AA4C9C-5DD8-D74C-B912-8F669C1F09C3}" type="slidenum">
              <a:rPr lang="en-US" smtClean="0"/>
              <a:t>8</a:t>
            </a:fld>
            <a:endParaRPr lang="en-US" dirty="0"/>
          </a:p>
        </p:txBody>
      </p:sp>
    </p:spTree>
    <p:extLst>
      <p:ext uri="{BB962C8B-B14F-4D97-AF65-F5344CB8AC3E}">
        <p14:creationId xmlns:p14="http://schemas.microsoft.com/office/powerpoint/2010/main" val="2591467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AA4C9C-5DD8-D74C-B912-8F669C1F09C3}" type="slidenum">
              <a:rPr lang="en-US" smtClean="0"/>
              <a:t>9</a:t>
            </a:fld>
            <a:endParaRPr lang="en-US" dirty="0"/>
          </a:p>
        </p:txBody>
      </p:sp>
    </p:spTree>
    <p:extLst>
      <p:ext uri="{BB962C8B-B14F-4D97-AF65-F5344CB8AC3E}">
        <p14:creationId xmlns:p14="http://schemas.microsoft.com/office/powerpoint/2010/main" val="1206767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AA4C9C-5DD8-D74C-B912-8F669C1F09C3}" type="slidenum">
              <a:rPr lang="en-US" smtClean="0"/>
              <a:t>10</a:t>
            </a:fld>
            <a:endParaRPr lang="en-US" dirty="0"/>
          </a:p>
        </p:txBody>
      </p:sp>
    </p:spTree>
    <p:extLst>
      <p:ext uri="{BB962C8B-B14F-4D97-AF65-F5344CB8AC3E}">
        <p14:creationId xmlns:p14="http://schemas.microsoft.com/office/powerpoint/2010/main" val="750354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10/17/24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10/17/24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10/17/24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10/17/24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3.sv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714500"/>
            <a:ext cx="8077200" cy="8572500"/>
          </a:xfrm>
          <a:custGeom>
            <a:avLst/>
            <a:gdLst/>
            <a:ahLst/>
            <a:cxnLst/>
            <a:rect l="l" t="t" r="r" b="b"/>
            <a:pathLst>
              <a:path w="11501029" h="9747122">
                <a:moveTo>
                  <a:pt x="0" y="0"/>
                </a:moveTo>
                <a:lnTo>
                  <a:pt x="11501029" y="0"/>
                </a:lnTo>
                <a:lnTo>
                  <a:pt x="11501029" y="9747123"/>
                </a:lnTo>
                <a:lnTo>
                  <a:pt x="0" y="9747123"/>
                </a:lnTo>
                <a:lnTo>
                  <a:pt x="0" y="0"/>
                </a:lnTo>
                <a:close/>
              </a:path>
            </a:pathLst>
          </a:custGeom>
          <a:blipFill>
            <a:blip r:embed="rId2"/>
            <a:stretch>
              <a:fillRect l="-43424" t="-1" r="944" b="-14666"/>
            </a:stretch>
          </a:blipFill>
          <a:ln cap="sq">
            <a:noFill/>
            <a:prstDash val="solid"/>
            <a:miter/>
          </a:ln>
        </p:spPr>
        <p:txBody>
          <a:bodyPr/>
          <a:lstStyle/>
          <a:p>
            <a:endParaRPr lang="en-US" dirty="0"/>
          </a:p>
        </p:txBody>
      </p:sp>
      <p:sp>
        <p:nvSpPr>
          <p:cNvPr id="4" name="TextBox 4"/>
          <p:cNvSpPr txBox="1"/>
          <p:nvPr/>
        </p:nvSpPr>
        <p:spPr>
          <a:xfrm>
            <a:off x="1917877" y="2523092"/>
            <a:ext cx="14510657" cy="3801169"/>
          </a:xfrm>
          <a:prstGeom prst="rect">
            <a:avLst/>
          </a:prstGeom>
        </p:spPr>
        <p:txBody>
          <a:bodyPr wrap="square" lIns="0" tIns="0" rIns="0" bIns="0" rtlCol="0" anchor="t">
            <a:spAutoFit/>
          </a:bodyPr>
          <a:lstStyle/>
          <a:p>
            <a:pPr marL="0" marR="0" algn="ctr">
              <a:lnSpc>
                <a:spcPct val="115000"/>
              </a:lnSpc>
              <a:spcBef>
                <a:spcPts val="0"/>
              </a:spcBef>
              <a:spcAft>
                <a:spcPts val="800"/>
              </a:spcAft>
            </a:pPr>
            <a:r>
              <a:rPr lang="en-US" sz="4800" dirty="0">
                <a:solidFill>
                  <a:srgbClr val="9F0F0F"/>
                </a:solidFill>
                <a:latin typeface="Cardo"/>
              </a:rPr>
              <a:t>Examination of The Barriers to Employment Among Afghan Immigrants in Washington and the Impact on Immigrant Health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Bef>
                <a:spcPts val="0"/>
              </a:spcBef>
              <a:spcAft>
                <a:spcPts val="800"/>
              </a:spcAft>
            </a:pPr>
            <a:r>
              <a:rPr lang="en-US" sz="1800"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ts val="5880"/>
              </a:lnSpc>
            </a:pPr>
            <a:endParaRPr lang="en-US" sz="4200" dirty="0">
              <a:solidFill>
                <a:srgbClr val="9F0F0F"/>
              </a:solidFill>
              <a:latin typeface="Cardo"/>
            </a:endParaRPr>
          </a:p>
        </p:txBody>
      </p:sp>
      <p:sp>
        <p:nvSpPr>
          <p:cNvPr id="5" name="TextBox 5"/>
          <p:cNvSpPr txBox="1"/>
          <p:nvPr/>
        </p:nvSpPr>
        <p:spPr>
          <a:xfrm>
            <a:off x="4415571" y="5480575"/>
            <a:ext cx="9456858" cy="898772"/>
          </a:xfrm>
          <a:prstGeom prst="rect">
            <a:avLst/>
          </a:prstGeom>
        </p:spPr>
        <p:txBody>
          <a:bodyPr wrap="square" lIns="0" tIns="0" rIns="0" bIns="0" rtlCol="0" anchor="t">
            <a:spAutoFit/>
          </a:bodyPr>
          <a:lstStyle/>
          <a:p>
            <a:pPr marL="0" marR="0" algn="ctr">
              <a:lnSpc>
                <a:spcPct val="115000"/>
              </a:lnSpc>
              <a:spcBef>
                <a:spcPts val="0"/>
              </a:spcBef>
              <a:spcAft>
                <a:spcPts val="800"/>
              </a:spcAft>
            </a:pPr>
            <a:r>
              <a:rPr lang="en-US"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Community Perspective and Survey Responses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Bef>
                <a:spcPts val="0"/>
              </a:spcBef>
              <a:spcAft>
                <a:spcPts val="800"/>
              </a:spcAft>
            </a:pPr>
            <a:r>
              <a:rPr lang="en-US" sz="1800" u="none" strike="noStrike"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Freeform 3">
            <a:extLst>
              <a:ext uri="{FF2B5EF4-FFF2-40B4-BE49-F238E27FC236}">
                <a16:creationId xmlns:a16="http://schemas.microsoft.com/office/drawing/2014/main" id="{1D314105-7648-3973-0B7D-9D9D60E50346}"/>
              </a:ext>
            </a:extLst>
          </p:cNvPr>
          <p:cNvSpPr/>
          <p:nvPr/>
        </p:nvSpPr>
        <p:spPr>
          <a:xfrm>
            <a:off x="14554200" y="-470152"/>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3"/>
            <a:stretch>
              <a:fillRect/>
            </a:stretch>
          </a:blipFill>
        </p:spPr>
        <p:txBody>
          <a:bodyPr/>
          <a:lstStyle/>
          <a:p>
            <a:endParaRPr lang="en-US" dirty="0"/>
          </a:p>
        </p:txBody>
      </p:sp>
      <p:sp>
        <p:nvSpPr>
          <p:cNvPr id="3" name="TextBox 2">
            <a:extLst>
              <a:ext uri="{FF2B5EF4-FFF2-40B4-BE49-F238E27FC236}">
                <a16:creationId xmlns:a16="http://schemas.microsoft.com/office/drawing/2014/main" id="{8C1860B0-373C-6D5B-72CE-4F02B242C6FA}"/>
              </a:ext>
            </a:extLst>
          </p:cNvPr>
          <p:cNvSpPr txBox="1"/>
          <p:nvPr/>
        </p:nvSpPr>
        <p:spPr>
          <a:xfrm>
            <a:off x="14173200" y="8343900"/>
            <a:ext cx="3577371" cy="646331"/>
          </a:xfrm>
          <a:prstGeom prst="rect">
            <a:avLst/>
          </a:prstGeom>
          <a:noFill/>
        </p:spPr>
        <p:txBody>
          <a:bodyPr wrap="square" rtlCol="0">
            <a:spAutoFit/>
          </a:bodyPr>
          <a:lstStyle/>
          <a:p>
            <a:r>
              <a:rPr lang="en-US" dirty="0"/>
              <a:t>Researcher: Dr. Nicole Chicoine</a:t>
            </a:r>
          </a:p>
          <a:p>
            <a:r>
              <a:rPr lang="en-US" dirty="0"/>
              <a:t>Advisor: </a:t>
            </a:r>
            <a:r>
              <a:rPr lang="en-US" sz="1800" dirty="0">
                <a:effectLst/>
                <a:ea typeface="Aptos" panose="020B0004020202020204" pitchFamily="34" charset="0"/>
              </a:rPr>
              <a:t>Ehsan Shayegan </a:t>
            </a:r>
            <a:r>
              <a:rPr lang="en-US"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p:cNvSpPr txBox="1"/>
          <p:nvPr/>
        </p:nvSpPr>
        <p:spPr>
          <a:xfrm>
            <a:off x="2634671" y="1411859"/>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Results</a:t>
            </a:r>
          </a:p>
        </p:txBody>
      </p:sp>
      <p:sp>
        <p:nvSpPr>
          <p:cNvPr id="8" name="TextBox 7">
            <a:extLst>
              <a:ext uri="{FF2B5EF4-FFF2-40B4-BE49-F238E27FC236}">
                <a16:creationId xmlns:a16="http://schemas.microsoft.com/office/drawing/2014/main" id="{DCE6D2C6-63A3-1F24-D934-B24099243955}"/>
              </a:ext>
            </a:extLst>
          </p:cNvPr>
          <p:cNvSpPr txBox="1"/>
          <p:nvPr/>
        </p:nvSpPr>
        <p:spPr>
          <a:xfrm>
            <a:off x="7977809" y="9607826"/>
            <a:ext cx="184731" cy="369332"/>
          </a:xfrm>
          <a:prstGeom prst="rect">
            <a:avLst/>
          </a:prstGeom>
          <a:noFill/>
        </p:spPr>
        <p:txBody>
          <a:bodyPr wrap="none" rtlCol="0">
            <a:spAutoFit/>
          </a:bodyPr>
          <a:lstStyle/>
          <a:p>
            <a:endParaRPr lang="en-US" dirty="0"/>
          </a:p>
        </p:txBody>
      </p:sp>
      <p:pic>
        <p:nvPicPr>
          <p:cNvPr id="5" name="Picture 4" descr="A pie chart with text&#10;&#10;Description automatically generated">
            <a:extLst>
              <a:ext uri="{FF2B5EF4-FFF2-40B4-BE49-F238E27FC236}">
                <a16:creationId xmlns:a16="http://schemas.microsoft.com/office/drawing/2014/main" id="{91AD628E-A29B-56B3-3E6B-BBA2CE06037C}"/>
              </a:ext>
            </a:extLst>
          </p:cNvPr>
          <p:cNvPicPr>
            <a:picLocks noChangeAspect="1"/>
          </p:cNvPicPr>
          <p:nvPr/>
        </p:nvPicPr>
        <p:blipFill>
          <a:blip r:embed="rId5"/>
          <a:stretch>
            <a:fillRect/>
          </a:stretch>
        </p:blipFill>
        <p:spPr>
          <a:xfrm>
            <a:off x="685801" y="2278446"/>
            <a:ext cx="7930570" cy="5180643"/>
          </a:xfrm>
          <a:prstGeom prst="rect">
            <a:avLst/>
          </a:prstGeom>
        </p:spPr>
      </p:pic>
      <p:pic>
        <p:nvPicPr>
          <p:cNvPr id="6" name="Picture 5" descr="A graph of different levels of a foreign language&#10;&#10;Description automatically generated">
            <a:extLst>
              <a:ext uri="{FF2B5EF4-FFF2-40B4-BE49-F238E27FC236}">
                <a16:creationId xmlns:a16="http://schemas.microsoft.com/office/drawing/2014/main" id="{8D1066D6-4DB0-AE21-F98E-1233B2158D79}"/>
              </a:ext>
            </a:extLst>
          </p:cNvPr>
          <p:cNvPicPr>
            <a:picLocks noChangeAspect="1"/>
          </p:cNvPicPr>
          <p:nvPr/>
        </p:nvPicPr>
        <p:blipFill>
          <a:blip r:embed="rId6"/>
          <a:stretch>
            <a:fillRect/>
          </a:stretch>
        </p:blipFill>
        <p:spPr>
          <a:xfrm>
            <a:off x="8543210" y="2040923"/>
            <a:ext cx="9023328" cy="6205154"/>
          </a:xfrm>
          <a:prstGeom prst="rect">
            <a:avLst/>
          </a:prstGeom>
        </p:spPr>
      </p:pic>
      <p:sp>
        <p:nvSpPr>
          <p:cNvPr id="9" name="Rectangle 8">
            <a:extLst>
              <a:ext uri="{FF2B5EF4-FFF2-40B4-BE49-F238E27FC236}">
                <a16:creationId xmlns:a16="http://schemas.microsoft.com/office/drawing/2014/main" id="{1C44A351-436E-985C-08D6-EF8EC9A284AC}"/>
              </a:ext>
            </a:extLst>
          </p:cNvPr>
          <p:cNvSpPr/>
          <p:nvPr/>
        </p:nvSpPr>
        <p:spPr>
          <a:xfrm flipV="1">
            <a:off x="2438400" y="2604881"/>
            <a:ext cx="153978" cy="231008"/>
          </a:xfrm>
          <a:prstGeom prst="rect">
            <a:avLst/>
          </a:prstGeom>
          <a:solidFill>
            <a:schemeClr val="bg1"/>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A91D897A-E4EB-DF72-30B1-333B492B4344}"/>
              </a:ext>
            </a:extLst>
          </p:cNvPr>
          <p:cNvSpPr txBox="1"/>
          <p:nvPr/>
        </p:nvSpPr>
        <p:spPr>
          <a:xfrm>
            <a:off x="2360623" y="2553528"/>
            <a:ext cx="2133600" cy="369332"/>
          </a:xfrm>
          <a:prstGeom prst="rect">
            <a:avLst/>
          </a:prstGeom>
          <a:noFill/>
        </p:spPr>
        <p:txBody>
          <a:bodyPr wrap="square" rtlCol="0">
            <a:spAutoFit/>
          </a:bodyPr>
          <a:lstStyle/>
          <a:p>
            <a:r>
              <a:rPr lang="en-US" dirty="0"/>
              <a:t>3:</a:t>
            </a:r>
          </a:p>
        </p:txBody>
      </p:sp>
    </p:spTree>
    <p:extLst>
      <p:ext uri="{BB962C8B-B14F-4D97-AF65-F5344CB8AC3E}">
        <p14:creationId xmlns:p14="http://schemas.microsoft.com/office/powerpoint/2010/main" val="2419789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p:cNvSpPr txBox="1"/>
          <p:nvPr/>
        </p:nvSpPr>
        <p:spPr>
          <a:xfrm>
            <a:off x="2819400" y="1562100"/>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Results</a:t>
            </a:r>
          </a:p>
        </p:txBody>
      </p:sp>
      <p:sp>
        <p:nvSpPr>
          <p:cNvPr id="8" name="TextBox 7">
            <a:extLst>
              <a:ext uri="{FF2B5EF4-FFF2-40B4-BE49-F238E27FC236}">
                <a16:creationId xmlns:a16="http://schemas.microsoft.com/office/drawing/2014/main" id="{DCE6D2C6-63A3-1F24-D934-B24099243955}"/>
              </a:ext>
            </a:extLst>
          </p:cNvPr>
          <p:cNvSpPr txBox="1"/>
          <p:nvPr/>
        </p:nvSpPr>
        <p:spPr>
          <a:xfrm>
            <a:off x="7977809" y="9607826"/>
            <a:ext cx="184731" cy="369332"/>
          </a:xfrm>
          <a:prstGeom prst="rect">
            <a:avLst/>
          </a:prstGeom>
          <a:noFill/>
        </p:spPr>
        <p:txBody>
          <a:bodyPr wrap="none" rtlCol="0">
            <a:spAutoFit/>
          </a:bodyPr>
          <a:lstStyle/>
          <a:p>
            <a:endParaRPr lang="en-US" dirty="0"/>
          </a:p>
        </p:txBody>
      </p:sp>
      <p:pic>
        <p:nvPicPr>
          <p:cNvPr id="5" name="Picture 4" descr="A graph showing the difference between usa and af&#10;&#10;Description automatically generated">
            <a:extLst>
              <a:ext uri="{FF2B5EF4-FFF2-40B4-BE49-F238E27FC236}">
                <a16:creationId xmlns:a16="http://schemas.microsoft.com/office/drawing/2014/main" id="{F8DE3F04-0BB8-1161-7866-CE014F96C5E7}"/>
              </a:ext>
            </a:extLst>
          </p:cNvPr>
          <p:cNvPicPr>
            <a:picLocks noChangeAspect="1"/>
          </p:cNvPicPr>
          <p:nvPr/>
        </p:nvPicPr>
        <p:blipFill>
          <a:blip r:embed="rId5"/>
          <a:stretch>
            <a:fillRect/>
          </a:stretch>
        </p:blipFill>
        <p:spPr>
          <a:xfrm>
            <a:off x="1220362" y="2555240"/>
            <a:ext cx="7570578" cy="4757420"/>
          </a:xfrm>
          <a:prstGeom prst="rect">
            <a:avLst/>
          </a:prstGeom>
        </p:spPr>
      </p:pic>
      <p:pic>
        <p:nvPicPr>
          <p:cNvPr id="6" name="Picture 5" descr="A graph of different states of health&#10;&#10;Description automatically generated with medium confidence">
            <a:extLst>
              <a:ext uri="{FF2B5EF4-FFF2-40B4-BE49-F238E27FC236}">
                <a16:creationId xmlns:a16="http://schemas.microsoft.com/office/drawing/2014/main" id="{9A599B5B-C5AF-7B6E-0140-21315C3EC14E}"/>
              </a:ext>
            </a:extLst>
          </p:cNvPr>
          <p:cNvPicPr>
            <a:picLocks noChangeAspect="1"/>
          </p:cNvPicPr>
          <p:nvPr/>
        </p:nvPicPr>
        <p:blipFill>
          <a:blip r:embed="rId6"/>
          <a:stretch>
            <a:fillRect/>
          </a:stretch>
        </p:blipFill>
        <p:spPr>
          <a:xfrm>
            <a:off x="8836660" y="2381250"/>
            <a:ext cx="7910683" cy="5105400"/>
          </a:xfrm>
          <a:prstGeom prst="rect">
            <a:avLst/>
          </a:prstGeom>
        </p:spPr>
      </p:pic>
    </p:spTree>
    <p:extLst>
      <p:ext uri="{BB962C8B-B14F-4D97-AF65-F5344CB8AC3E}">
        <p14:creationId xmlns:p14="http://schemas.microsoft.com/office/powerpoint/2010/main" val="853663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FE125-490D-A02B-FDB7-2B8C2F397DD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18997B7-BF32-244F-0611-89A09F4DE6A7}"/>
              </a:ext>
            </a:extLst>
          </p:cNvPr>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a:extLst>
              <a:ext uri="{FF2B5EF4-FFF2-40B4-BE49-F238E27FC236}">
                <a16:creationId xmlns:a16="http://schemas.microsoft.com/office/drawing/2014/main" id="{9F17C0E6-C038-C960-A13C-7A9F1480AE35}"/>
              </a:ext>
            </a:extLst>
          </p:cNvPr>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a:extLst>
              <a:ext uri="{FF2B5EF4-FFF2-40B4-BE49-F238E27FC236}">
                <a16:creationId xmlns:a16="http://schemas.microsoft.com/office/drawing/2014/main" id="{40FA8DD4-F961-3D6B-A26A-EA0E2B5BE1FB}"/>
              </a:ext>
            </a:extLst>
          </p:cNvPr>
          <p:cNvSpPr txBox="1"/>
          <p:nvPr/>
        </p:nvSpPr>
        <p:spPr>
          <a:xfrm>
            <a:off x="2819400" y="1562100"/>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Results</a:t>
            </a:r>
          </a:p>
        </p:txBody>
      </p:sp>
      <p:sp>
        <p:nvSpPr>
          <p:cNvPr id="8" name="TextBox 7">
            <a:extLst>
              <a:ext uri="{FF2B5EF4-FFF2-40B4-BE49-F238E27FC236}">
                <a16:creationId xmlns:a16="http://schemas.microsoft.com/office/drawing/2014/main" id="{FE69B564-D78C-ECFD-7B94-CDE0200B3A36}"/>
              </a:ext>
            </a:extLst>
          </p:cNvPr>
          <p:cNvSpPr txBox="1"/>
          <p:nvPr/>
        </p:nvSpPr>
        <p:spPr>
          <a:xfrm>
            <a:off x="7977809" y="9607826"/>
            <a:ext cx="184731" cy="369332"/>
          </a:xfrm>
          <a:prstGeom prst="rect">
            <a:avLst/>
          </a:prstGeom>
          <a:noFill/>
        </p:spPr>
        <p:txBody>
          <a:bodyPr wrap="none" rtlCol="0">
            <a:spAutoFit/>
          </a:bodyPr>
          <a:lstStyle/>
          <a:p>
            <a:endParaRPr lang="en-US" dirty="0"/>
          </a:p>
        </p:txBody>
      </p:sp>
      <p:pic>
        <p:nvPicPr>
          <p:cNvPr id="5" name="Picture 4">
            <a:extLst>
              <a:ext uri="{FF2B5EF4-FFF2-40B4-BE49-F238E27FC236}">
                <a16:creationId xmlns:a16="http://schemas.microsoft.com/office/drawing/2014/main" id="{C6AF4FB5-C8B0-E1C4-D6A8-62DBE60392E7}"/>
              </a:ext>
            </a:extLst>
          </p:cNvPr>
          <p:cNvPicPr>
            <a:picLocks noChangeAspect="1"/>
          </p:cNvPicPr>
          <p:nvPr/>
        </p:nvPicPr>
        <p:blipFill>
          <a:blip r:embed="rId5"/>
          <a:stretch>
            <a:fillRect/>
          </a:stretch>
        </p:blipFill>
        <p:spPr>
          <a:xfrm>
            <a:off x="6692900" y="2781300"/>
            <a:ext cx="4902200" cy="5168900"/>
          </a:xfrm>
          <a:prstGeom prst="rect">
            <a:avLst/>
          </a:prstGeom>
        </p:spPr>
      </p:pic>
    </p:spTree>
    <p:extLst>
      <p:ext uri="{BB962C8B-B14F-4D97-AF65-F5344CB8AC3E}">
        <p14:creationId xmlns:p14="http://schemas.microsoft.com/office/powerpoint/2010/main" val="722473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FD525-FBA1-48CB-6D2F-5F18F33F7AA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B71F880-EC3A-6787-A2E9-7B44A8A2A1D4}"/>
              </a:ext>
            </a:extLst>
          </p:cNvPr>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a:extLst>
              <a:ext uri="{FF2B5EF4-FFF2-40B4-BE49-F238E27FC236}">
                <a16:creationId xmlns:a16="http://schemas.microsoft.com/office/drawing/2014/main" id="{73F121A8-626E-4F55-5B3A-C4440DC62FC0}"/>
              </a:ext>
            </a:extLst>
          </p:cNvPr>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a:extLst>
              <a:ext uri="{FF2B5EF4-FFF2-40B4-BE49-F238E27FC236}">
                <a16:creationId xmlns:a16="http://schemas.microsoft.com/office/drawing/2014/main" id="{942D91BF-705C-CB46-D403-19B7D463BFE0}"/>
              </a:ext>
            </a:extLst>
          </p:cNvPr>
          <p:cNvSpPr txBox="1"/>
          <p:nvPr/>
        </p:nvSpPr>
        <p:spPr>
          <a:xfrm>
            <a:off x="2819400" y="1426177"/>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Conclusions and Limitations </a:t>
            </a:r>
          </a:p>
        </p:txBody>
      </p:sp>
      <p:sp>
        <p:nvSpPr>
          <p:cNvPr id="8" name="TextBox 7">
            <a:extLst>
              <a:ext uri="{FF2B5EF4-FFF2-40B4-BE49-F238E27FC236}">
                <a16:creationId xmlns:a16="http://schemas.microsoft.com/office/drawing/2014/main" id="{C18139CF-2DD2-8734-F739-D68782967ED4}"/>
              </a:ext>
            </a:extLst>
          </p:cNvPr>
          <p:cNvSpPr txBox="1"/>
          <p:nvPr/>
        </p:nvSpPr>
        <p:spPr>
          <a:xfrm>
            <a:off x="7977809" y="9607826"/>
            <a:ext cx="184731" cy="369332"/>
          </a:xfrm>
          <a:prstGeom prst="rect">
            <a:avLst/>
          </a:prstGeom>
          <a:noFill/>
        </p:spPr>
        <p:txBody>
          <a:bodyPr wrap="none" rtlCol="0">
            <a:spAutoFit/>
          </a:bodyPr>
          <a:lstStyle/>
          <a:p>
            <a:endParaRPr lang="en-US" dirty="0"/>
          </a:p>
        </p:txBody>
      </p:sp>
      <p:sp>
        <p:nvSpPr>
          <p:cNvPr id="7" name="TextBox 6">
            <a:extLst>
              <a:ext uri="{FF2B5EF4-FFF2-40B4-BE49-F238E27FC236}">
                <a16:creationId xmlns:a16="http://schemas.microsoft.com/office/drawing/2014/main" id="{A1D5EA31-A17C-0EA1-203A-76CF247BCE4F}"/>
              </a:ext>
            </a:extLst>
          </p:cNvPr>
          <p:cNvSpPr txBox="1"/>
          <p:nvPr/>
        </p:nvSpPr>
        <p:spPr>
          <a:xfrm>
            <a:off x="4305300" y="2291146"/>
            <a:ext cx="8991600" cy="5170646"/>
          </a:xfrm>
          <a:prstGeom prst="rect">
            <a:avLst/>
          </a:prstGeom>
          <a:noFill/>
        </p:spPr>
        <p:txBody>
          <a:bodyPr wrap="square" rtlCol="0">
            <a:spAutoFit/>
          </a:bodyPr>
          <a:lstStyle/>
          <a:p>
            <a:pPr marL="285750" indent="-285750">
              <a:buFont typeface="Arial" panose="020B0604020202020204" pitchFamily="34" charset="0"/>
              <a:buChar char="•"/>
            </a:pPr>
            <a:r>
              <a:rPr lang="en-US" sz="2400" dirty="0"/>
              <a:t>Adjustment of resettlement programming to be culturally tailored and include more education on skills/ information pertaining to the identified barriers to employment is vital.</a:t>
            </a:r>
          </a:p>
          <a:p>
            <a:pPr marL="285750" indent="-285750">
              <a:buFont typeface="Arial" panose="020B0604020202020204" pitchFamily="34" charset="0"/>
              <a:buChar char="•"/>
            </a:pPr>
            <a:r>
              <a:rPr lang="en-US" sz="2400" dirty="0"/>
              <a:t>Adjustments include adding Language education classes, soft skills (interviewing, CV preparation, information/ contacts to agencies on how to obtain a drivers license)</a:t>
            </a:r>
          </a:p>
          <a:p>
            <a:endParaRPr lang="en-US" dirty="0"/>
          </a:p>
          <a:p>
            <a:r>
              <a:rPr lang="en-US" sz="3000" dirty="0"/>
              <a:t>Limitations: </a:t>
            </a:r>
          </a:p>
          <a:p>
            <a:pPr marL="457200" indent="-457200">
              <a:buFont typeface="Arial" panose="020B0604020202020204" pitchFamily="34" charset="0"/>
              <a:buChar char="•"/>
            </a:pPr>
            <a:r>
              <a:rPr lang="en-US" sz="2400" dirty="0"/>
              <a:t>Small sample size (n=76)</a:t>
            </a:r>
          </a:p>
          <a:p>
            <a:pPr marL="457200" indent="-457200">
              <a:buFont typeface="Arial" panose="020B0604020202020204" pitchFamily="34" charset="0"/>
              <a:buChar char="•"/>
            </a:pPr>
            <a:r>
              <a:rPr lang="en-US" sz="2400" dirty="0"/>
              <a:t>Selection Bias </a:t>
            </a:r>
          </a:p>
          <a:p>
            <a:pPr marL="457200" indent="-457200">
              <a:buFont typeface="Arial" panose="020B0604020202020204" pitchFamily="34" charset="0"/>
              <a:buChar char="•"/>
            </a:pPr>
            <a:r>
              <a:rPr lang="en-US" sz="2400" dirty="0"/>
              <a:t>Language barriers </a:t>
            </a:r>
          </a:p>
          <a:p>
            <a:pPr marL="457200" indent="-457200">
              <a:buFont typeface="Arial" panose="020B0604020202020204" pitchFamily="34" charset="0"/>
              <a:buChar char="•"/>
            </a:pPr>
            <a:r>
              <a:rPr lang="en-US" sz="2400" dirty="0"/>
              <a:t>Self reported data, not objective data </a:t>
            </a:r>
          </a:p>
          <a:p>
            <a:pPr marL="457200" indent="-457200">
              <a:buFont typeface="Arial" panose="020B0604020202020204" pitchFamily="34" charset="0"/>
              <a:buChar char="•"/>
            </a:pPr>
            <a:r>
              <a:rPr lang="en-US" sz="2400" dirty="0"/>
              <a:t>Cross sectional study not a longitudinal study</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825685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0521" y="8871375"/>
            <a:ext cx="775789" cy="773850"/>
          </a:xfrm>
          <a:custGeom>
            <a:avLst/>
            <a:gdLst/>
            <a:ahLst/>
            <a:cxnLst/>
            <a:rect l="l" t="t" r="r" b="b"/>
            <a:pathLst>
              <a:path w="775789" h="773850">
                <a:moveTo>
                  <a:pt x="0" y="0"/>
                </a:moveTo>
                <a:lnTo>
                  <a:pt x="775790" y="0"/>
                </a:lnTo>
                <a:lnTo>
                  <a:pt x="775790" y="773850"/>
                </a:lnTo>
                <a:lnTo>
                  <a:pt x="0" y="7738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dirty="0"/>
          </a:p>
        </p:txBody>
      </p:sp>
      <p:sp>
        <p:nvSpPr>
          <p:cNvPr id="3" name="TextBox 3"/>
          <p:cNvSpPr txBox="1"/>
          <p:nvPr/>
        </p:nvSpPr>
        <p:spPr>
          <a:xfrm>
            <a:off x="3434809" y="3827213"/>
            <a:ext cx="11418378" cy="1490857"/>
          </a:xfrm>
          <a:prstGeom prst="rect">
            <a:avLst/>
          </a:prstGeom>
        </p:spPr>
        <p:txBody>
          <a:bodyPr lIns="0" tIns="0" rIns="0" bIns="0" rtlCol="0" anchor="t">
            <a:spAutoFit/>
          </a:bodyPr>
          <a:lstStyle/>
          <a:p>
            <a:pPr algn="ctr">
              <a:lnSpc>
                <a:spcPts val="11504"/>
              </a:lnSpc>
            </a:pPr>
            <a:r>
              <a:rPr lang="en-US" sz="10003" dirty="0">
                <a:solidFill>
                  <a:srgbClr val="C00000"/>
                </a:solidFill>
                <a:latin typeface="Prata"/>
              </a:rPr>
              <a:t>THANK YOU</a:t>
            </a:r>
          </a:p>
        </p:txBody>
      </p:sp>
      <p:sp>
        <p:nvSpPr>
          <p:cNvPr id="4" name="TextBox 4"/>
          <p:cNvSpPr txBox="1"/>
          <p:nvPr/>
        </p:nvSpPr>
        <p:spPr>
          <a:xfrm>
            <a:off x="5169915" y="5449430"/>
            <a:ext cx="7948165" cy="477098"/>
          </a:xfrm>
          <a:prstGeom prst="rect">
            <a:avLst/>
          </a:prstGeom>
        </p:spPr>
        <p:txBody>
          <a:bodyPr lIns="0" tIns="0" rIns="0" bIns="0" rtlCol="0" anchor="t">
            <a:spAutoFit/>
          </a:bodyPr>
          <a:lstStyle/>
          <a:p>
            <a:pPr algn="ctr">
              <a:lnSpc>
                <a:spcPts val="3904"/>
              </a:lnSpc>
            </a:pPr>
            <a:r>
              <a:rPr lang="en-US" sz="2693" spc="1098" dirty="0">
                <a:solidFill>
                  <a:srgbClr val="000000"/>
                </a:solidFill>
                <a:latin typeface="Josefin Sans"/>
              </a:rPr>
              <a:t>FOR YOUR ATTENTION</a:t>
            </a:r>
          </a:p>
        </p:txBody>
      </p:sp>
      <p:sp>
        <p:nvSpPr>
          <p:cNvPr id="5" name="TextBox 5"/>
          <p:cNvSpPr txBox="1"/>
          <p:nvPr/>
        </p:nvSpPr>
        <p:spPr>
          <a:xfrm>
            <a:off x="5029353" y="6445811"/>
            <a:ext cx="8564349" cy="323214"/>
          </a:xfrm>
          <a:prstGeom prst="rect">
            <a:avLst/>
          </a:prstGeom>
        </p:spPr>
        <p:txBody>
          <a:bodyPr lIns="0" tIns="0" rIns="0" bIns="0" rtlCol="0" anchor="t">
            <a:spAutoFit/>
          </a:bodyPr>
          <a:lstStyle/>
          <a:p>
            <a:pPr algn="ctr">
              <a:lnSpc>
                <a:spcPts val="2660"/>
              </a:lnSpc>
            </a:pPr>
            <a:r>
              <a:rPr lang="en-US" sz="1900" dirty="0">
                <a:solidFill>
                  <a:srgbClr val="000000"/>
                </a:solidFill>
                <a:latin typeface="Alice"/>
              </a:rPr>
              <a:t>For Any Question or Collaboration Please Email us at: </a:t>
            </a:r>
            <a:r>
              <a:rPr lang="en-US" sz="1900" dirty="0">
                <a:solidFill>
                  <a:srgbClr val="004AAD"/>
                </a:solidFill>
                <a:latin typeface="Alice"/>
              </a:rPr>
              <a:t>president@prresearch.us</a:t>
            </a:r>
          </a:p>
        </p:txBody>
      </p:sp>
      <p:sp>
        <p:nvSpPr>
          <p:cNvPr id="6" name="Freeform 6"/>
          <p:cNvSpPr/>
          <p:nvPr/>
        </p:nvSpPr>
        <p:spPr>
          <a:xfrm>
            <a:off x="0" y="1729109"/>
            <a:ext cx="8164268" cy="8557891"/>
          </a:xfrm>
          <a:custGeom>
            <a:avLst/>
            <a:gdLst/>
            <a:ahLst/>
            <a:cxnLst/>
            <a:rect l="l" t="t" r="r" b="b"/>
            <a:pathLst>
              <a:path w="11501029" h="9747122">
                <a:moveTo>
                  <a:pt x="0" y="0"/>
                </a:moveTo>
                <a:lnTo>
                  <a:pt x="11501029" y="0"/>
                </a:lnTo>
                <a:lnTo>
                  <a:pt x="11501029" y="9747122"/>
                </a:lnTo>
                <a:lnTo>
                  <a:pt x="0" y="9747122"/>
                </a:lnTo>
                <a:lnTo>
                  <a:pt x="0" y="0"/>
                </a:lnTo>
                <a:close/>
              </a:path>
            </a:pathLst>
          </a:custGeom>
          <a:blipFill>
            <a:blip r:embed="rId5"/>
            <a:stretch>
              <a:fillRect l="-40870" b="-13896"/>
            </a:stretch>
          </a:blipFill>
          <a:ln cap="sq">
            <a:noFill/>
            <a:prstDash val="solid"/>
            <a:miter/>
          </a:ln>
        </p:spPr>
        <p:txBody>
          <a:bodyPr/>
          <a:lstStyle/>
          <a:p>
            <a:endParaRPr lang="en-US" dirty="0"/>
          </a:p>
        </p:txBody>
      </p:sp>
      <p:sp>
        <p:nvSpPr>
          <p:cNvPr id="8" name="TextBox 8"/>
          <p:cNvSpPr txBox="1"/>
          <p:nvPr/>
        </p:nvSpPr>
        <p:spPr>
          <a:xfrm>
            <a:off x="4581154" y="2789007"/>
            <a:ext cx="9125689" cy="595448"/>
          </a:xfrm>
          <a:prstGeom prst="rect">
            <a:avLst/>
          </a:prstGeom>
        </p:spPr>
        <p:txBody>
          <a:bodyPr lIns="0" tIns="0" rIns="0" bIns="0" rtlCol="0" anchor="t">
            <a:spAutoFit/>
          </a:bodyPr>
          <a:lstStyle/>
          <a:p>
            <a:pPr algn="ctr">
              <a:lnSpc>
                <a:spcPts val="4858"/>
              </a:lnSpc>
            </a:pPr>
            <a:r>
              <a:rPr lang="en-US" sz="3350" spc="502" dirty="0">
                <a:solidFill>
                  <a:srgbClr val="000000"/>
                </a:solidFill>
                <a:latin typeface="Josefin Sans Bold"/>
              </a:rPr>
              <a:t>WE </a:t>
            </a:r>
          </a:p>
        </p:txBody>
      </p:sp>
      <p:sp>
        <p:nvSpPr>
          <p:cNvPr id="9" name="TextBox 9"/>
          <p:cNvSpPr txBox="1"/>
          <p:nvPr/>
        </p:nvSpPr>
        <p:spPr>
          <a:xfrm>
            <a:off x="7829210" y="7048904"/>
            <a:ext cx="2629574" cy="406525"/>
          </a:xfrm>
          <a:prstGeom prst="rect">
            <a:avLst/>
          </a:prstGeom>
        </p:spPr>
        <p:txBody>
          <a:bodyPr lIns="0" tIns="0" rIns="0" bIns="0" rtlCol="0" anchor="t">
            <a:spAutoFit/>
          </a:bodyPr>
          <a:lstStyle/>
          <a:p>
            <a:pPr algn="ctr">
              <a:lnSpc>
                <a:spcPts val="3325"/>
              </a:lnSpc>
            </a:pPr>
            <a:r>
              <a:rPr lang="en-US" sz="2375" dirty="0">
                <a:solidFill>
                  <a:srgbClr val="000000"/>
                </a:solidFill>
                <a:latin typeface="Cardo"/>
              </a:rPr>
              <a:t>https://prresearch.us/</a:t>
            </a:r>
          </a:p>
        </p:txBody>
      </p:sp>
      <p:sp>
        <p:nvSpPr>
          <p:cNvPr id="10" name="Freeform 3">
            <a:extLst>
              <a:ext uri="{FF2B5EF4-FFF2-40B4-BE49-F238E27FC236}">
                <a16:creationId xmlns:a16="http://schemas.microsoft.com/office/drawing/2014/main" id="{C17DBF39-052A-C0F1-A1E8-D113CA486E22}"/>
              </a:ext>
            </a:extLst>
          </p:cNvPr>
          <p:cNvSpPr/>
          <p:nvPr/>
        </p:nvSpPr>
        <p:spPr>
          <a:xfrm>
            <a:off x="14554200" y="-470152"/>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6"/>
            <a:stretch>
              <a:fillRect/>
            </a:stretch>
          </a:blipFill>
        </p:spPr>
        <p:txBody>
          <a:bodyPr/>
          <a:lstStyle/>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32735-CCD1-E524-43E8-764E7A6F028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8EE516F-5968-5D6A-E645-41B1FB97310D}"/>
              </a:ext>
            </a:extLst>
          </p:cNvPr>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a:extLst>
              <a:ext uri="{FF2B5EF4-FFF2-40B4-BE49-F238E27FC236}">
                <a16:creationId xmlns:a16="http://schemas.microsoft.com/office/drawing/2014/main" id="{1B2005C8-5C17-3E31-F8B1-4646434891FC}"/>
              </a:ext>
            </a:extLst>
          </p:cNvPr>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a:extLst>
              <a:ext uri="{FF2B5EF4-FFF2-40B4-BE49-F238E27FC236}">
                <a16:creationId xmlns:a16="http://schemas.microsoft.com/office/drawing/2014/main" id="{31CA073F-5EF9-6247-622E-63EAE8882E16}"/>
              </a:ext>
            </a:extLst>
          </p:cNvPr>
          <p:cNvSpPr txBox="1"/>
          <p:nvPr/>
        </p:nvSpPr>
        <p:spPr>
          <a:xfrm>
            <a:off x="2895600" y="4432234"/>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Questions &amp; Answers </a:t>
            </a:r>
          </a:p>
        </p:txBody>
      </p:sp>
      <p:sp>
        <p:nvSpPr>
          <p:cNvPr id="8" name="TextBox 7">
            <a:extLst>
              <a:ext uri="{FF2B5EF4-FFF2-40B4-BE49-F238E27FC236}">
                <a16:creationId xmlns:a16="http://schemas.microsoft.com/office/drawing/2014/main" id="{95CDEF19-BA86-691F-BBEF-1527272D8BD0}"/>
              </a:ext>
            </a:extLst>
          </p:cNvPr>
          <p:cNvSpPr txBox="1"/>
          <p:nvPr/>
        </p:nvSpPr>
        <p:spPr>
          <a:xfrm>
            <a:off x="7977809" y="9607826"/>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712460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p:cNvSpPr txBox="1"/>
          <p:nvPr/>
        </p:nvSpPr>
        <p:spPr>
          <a:xfrm>
            <a:off x="2819400" y="1562100"/>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Acknowledgements</a:t>
            </a:r>
          </a:p>
        </p:txBody>
      </p:sp>
      <p:sp>
        <p:nvSpPr>
          <p:cNvPr id="8" name="TextBox 7">
            <a:extLst>
              <a:ext uri="{FF2B5EF4-FFF2-40B4-BE49-F238E27FC236}">
                <a16:creationId xmlns:a16="http://schemas.microsoft.com/office/drawing/2014/main" id="{DCE6D2C6-63A3-1F24-D934-B24099243955}"/>
              </a:ext>
            </a:extLst>
          </p:cNvPr>
          <p:cNvSpPr txBox="1"/>
          <p:nvPr/>
        </p:nvSpPr>
        <p:spPr>
          <a:xfrm>
            <a:off x="7977809" y="9607826"/>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53B99E32-41E7-EBC2-A34B-4804B7FD70D3}"/>
              </a:ext>
            </a:extLst>
          </p:cNvPr>
          <p:cNvSpPr txBox="1"/>
          <p:nvPr/>
        </p:nvSpPr>
        <p:spPr>
          <a:xfrm>
            <a:off x="2194560" y="2512010"/>
            <a:ext cx="14249400" cy="5262979"/>
          </a:xfrm>
          <a:prstGeom prst="rect">
            <a:avLst/>
          </a:prstGeom>
          <a:noFill/>
        </p:spPr>
        <p:txBody>
          <a:bodyPr wrap="square" rtlCol="0">
            <a:spAutoFit/>
          </a:bodyPr>
          <a:lstStyle/>
          <a:p>
            <a:r>
              <a:rPr lang="en-US" sz="2400" dirty="0">
                <a:solidFill>
                  <a:srgbClr val="000000"/>
                </a:solidFill>
                <a:effectLst/>
                <a:latin typeface="Helvetica" pitchFamily="2" charset="0"/>
              </a:rPr>
              <a:t>Land Acknowledgement</a:t>
            </a:r>
          </a:p>
          <a:p>
            <a:r>
              <a:rPr lang="en-US" dirty="0">
                <a:solidFill>
                  <a:srgbClr val="262626"/>
                </a:solidFill>
                <a:effectLst/>
                <a:latin typeface="Helvetica" pitchFamily="2" charset="0"/>
              </a:rPr>
              <a:t>We would like to acknowledge the Indigenous people that have and still continue to inhabit the land that this research</a:t>
            </a:r>
          </a:p>
          <a:p>
            <a:r>
              <a:rPr lang="en-US" dirty="0">
                <a:solidFill>
                  <a:srgbClr val="262626"/>
                </a:solidFill>
                <a:effectLst/>
                <a:latin typeface="Helvetica" pitchFamily="2" charset="0"/>
              </a:rPr>
              <a:t>was conducted on and the land that we occupy. We thank the Coast Salish peoples of this land, the land which touches</a:t>
            </a:r>
          </a:p>
          <a:p>
            <a:r>
              <a:rPr lang="en-US" dirty="0">
                <a:solidFill>
                  <a:srgbClr val="262626"/>
                </a:solidFill>
                <a:effectLst/>
                <a:latin typeface="Helvetica" pitchFamily="2" charset="0"/>
              </a:rPr>
              <a:t>the shared waters of all tribes and bands within the Duwamish, Puyallup, Suquamish, Tulalip and Muckleshoot nations</a:t>
            </a:r>
          </a:p>
          <a:p>
            <a:r>
              <a:rPr lang="en-US" dirty="0">
                <a:solidFill>
                  <a:srgbClr val="262626"/>
                </a:solidFill>
                <a:effectLst/>
                <a:latin typeface="Helvetica" pitchFamily="2" charset="0"/>
              </a:rPr>
              <a:t>for their protection and stewardship of this land, as we acknowledge the injustices that were and continue to occur to</a:t>
            </a:r>
          </a:p>
          <a:p>
            <a:r>
              <a:rPr lang="en-US" dirty="0">
                <a:solidFill>
                  <a:srgbClr val="262626"/>
                </a:solidFill>
                <a:effectLst/>
                <a:latin typeface="Helvetica" pitchFamily="2" charset="0"/>
              </a:rPr>
              <a:t>the Indigenous peoples.</a:t>
            </a:r>
          </a:p>
          <a:p>
            <a:endParaRPr lang="en-US" dirty="0">
              <a:solidFill>
                <a:srgbClr val="262626"/>
              </a:solidFill>
              <a:effectLst/>
              <a:latin typeface="Helvetica" pitchFamily="2" charset="0"/>
            </a:endParaRPr>
          </a:p>
          <a:p>
            <a:r>
              <a:rPr lang="en-US" sz="2400" dirty="0">
                <a:solidFill>
                  <a:srgbClr val="000000"/>
                </a:solidFill>
                <a:effectLst/>
                <a:latin typeface="Helvetica" pitchFamily="2" charset="0"/>
              </a:rPr>
              <a:t>Community and Team Acknowledgement</a:t>
            </a:r>
          </a:p>
          <a:p>
            <a:r>
              <a:rPr lang="en-US" dirty="0">
                <a:solidFill>
                  <a:srgbClr val="262626"/>
                </a:solidFill>
                <a:effectLst/>
                <a:latin typeface="Helvetica" pitchFamily="2" charset="0"/>
              </a:rPr>
              <a:t>We extend our heartfelt thanks to our community partners, including the Kabul Washington Association (KWA), Afghan American Cultural Association, and the Hazara Community of Washington (HCWA), for their invaluable constructive feedback, consultations, and assistance in disseminating the survey questionnaire. Your support has been instrumental in the success of this project.</a:t>
            </a:r>
          </a:p>
          <a:p>
            <a:r>
              <a:rPr lang="en-US" dirty="0">
                <a:solidFill>
                  <a:srgbClr val="262626"/>
                </a:solidFill>
                <a:effectLst/>
                <a:latin typeface="Helvetica" pitchFamily="2" charset="0"/>
              </a:rPr>
              <a:t>We are deeply grateful to the survey participants from various ethnic minority communities for their active participation in this study and for sharing their valuable perspectives. A special thanks to Rohullah Alimy and Shir Ahmad for their volunteer efforts in translating</a:t>
            </a:r>
          </a:p>
          <a:p>
            <a:r>
              <a:rPr lang="en-US" dirty="0">
                <a:solidFill>
                  <a:srgbClr val="262626"/>
                </a:solidFill>
                <a:effectLst/>
                <a:latin typeface="Helvetica" pitchFamily="2" charset="0"/>
              </a:rPr>
              <a:t>and editing the Pashto questionnaire. We also appreciate Setara Sahar’s voluntary contribution in supporting female survey participants, assisting them in completing the survey, and reaching out to them directly. Lastly, we offer special thanks to Shir Mehryar for his unwavering support throughout the project, his dedication to community engagement, and his vital role in translating the</a:t>
            </a:r>
          </a:p>
          <a:p>
            <a:r>
              <a:rPr lang="en-US" dirty="0">
                <a:solidFill>
                  <a:srgbClr val="262626"/>
                </a:solidFill>
                <a:effectLst/>
                <a:latin typeface="Helvetica" pitchFamily="2" charset="0"/>
              </a:rPr>
              <a:t>qualitative data. Your collective contributions have made this project possible, and we are deeply grateful</a:t>
            </a:r>
          </a:p>
          <a:p>
            <a:r>
              <a:rPr lang="en-US" dirty="0">
                <a:solidFill>
                  <a:srgbClr val="262626"/>
                </a:solidFill>
                <a:effectLst/>
                <a:latin typeface="Helvetica" pitchFamily="2" charset="0"/>
              </a:rPr>
              <a:t>for your continued commitment and support.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p:cNvSpPr txBox="1"/>
          <p:nvPr/>
        </p:nvSpPr>
        <p:spPr>
          <a:xfrm>
            <a:off x="2819400" y="1562100"/>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Table of Contents</a:t>
            </a:r>
          </a:p>
        </p:txBody>
      </p:sp>
      <p:sp>
        <p:nvSpPr>
          <p:cNvPr id="8" name="TextBox 7">
            <a:extLst>
              <a:ext uri="{FF2B5EF4-FFF2-40B4-BE49-F238E27FC236}">
                <a16:creationId xmlns:a16="http://schemas.microsoft.com/office/drawing/2014/main" id="{DCE6D2C6-63A3-1F24-D934-B24099243955}"/>
              </a:ext>
            </a:extLst>
          </p:cNvPr>
          <p:cNvSpPr txBox="1"/>
          <p:nvPr/>
        </p:nvSpPr>
        <p:spPr>
          <a:xfrm>
            <a:off x="7977809" y="9607826"/>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236D804E-953D-735C-EE37-BCECEC1F1FE8}"/>
              </a:ext>
            </a:extLst>
          </p:cNvPr>
          <p:cNvSpPr txBox="1"/>
          <p:nvPr/>
        </p:nvSpPr>
        <p:spPr>
          <a:xfrm>
            <a:off x="2819400" y="2628900"/>
            <a:ext cx="12268200" cy="3785652"/>
          </a:xfrm>
          <a:prstGeom prst="rect">
            <a:avLst/>
          </a:prstGeom>
          <a:noFill/>
        </p:spPr>
        <p:txBody>
          <a:bodyPr wrap="square" rtlCol="0">
            <a:spAutoFit/>
          </a:bodyPr>
          <a:lstStyle/>
          <a:p>
            <a:pPr algn="ctr"/>
            <a:r>
              <a:rPr lang="en-US" sz="3600" dirty="0"/>
              <a:t>Background</a:t>
            </a:r>
          </a:p>
          <a:p>
            <a:pPr algn="ctr"/>
            <a:r>
              <a:rPr lang="en-US" sz="3600" dirty="0"/>
              <a:t>Review of Literature</a:t>
            </a:r>
          </a:p>
          <a:p>
            <a:pPr algn="ctr"/>
            <a:r>
              <a:rPr lang="en-US" sz="3600" dirty="0"/>
              <a:t>Methods </a:t>
            </a:r>
          </a:p>
          <a:p>
            <a:pPr algn="ctr"/>
            <a:r>
              <a:rPr lang="en-US" sz="3600" dirty="0"/>
              <a:t>Results</a:t>
            </a:r>
          </a:p>
          <a:p>
            <a:pPr algn="ctr"/>
            <a:r>
              <a:rPr lang="en-US" sz="3600" dirty="0"/>
              <a:t>Analysis</a:t>
            </a:r>
          </a:p>
          <a:p>
            <a:pPr algn="ctr"/>
            <a:r>
              <a:rPr lang="en-US" sz="3600" dirty="0"/>
              <a:t>Recommendations</a:t>
            </a:r>
          </a:p>
          <a:p>
            <a:endParaRPr lang="en-US" sz="2400" dirty="0"/>
          </a:p>
        </p:txBody>
      </p:sp>
    </p:spTree>
    <p:extLst>
      <p:ext uri="{BB962C8B-B14F-4D97-AF65-F5344CB8AC3E}">
        <p14:creationId xmlns:p14="http://schemas.microsoft.com/office/powerpoint/2010/main" val="3932202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p:cNvSpPr txBox="1"/>
          <p:nvPr/>
        </p:nvSpPr>
        <p:spPr>
          <a:xfrm>
            <a:off x="2590800" y="723498"/>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Rational For This Study</a:t>
            </a:r>
          </a:p>
        </p:txBody>
      </p:sp>
      <p:sp>
        <p:nvSpPr>
          <p:cNvPr id="8" name="TextBox 7">
            <a:extLst>
              <a:ext uri="{FF2B5EF4-FFF2-40B4-BE49-F238E27FC236}">
                <a16:creationId xmlns:a16="http://schemas.microsoft.com/office/drawing/2014/main" id="{DCE6D2C6-63A3-1F24-D934-B24099243955}"/>
              </a:ext>
            </a:extLst>
          </p:cNvPr>
          <p:cNvSpPr txBox="1"/>
          <p:nvPr/>
        </p:nvSpPr>
        <p:spPr>
          <a:xfrm>
            <a:off x="7977809" y="9607826"/>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0E9B6ED8-8980-0EB3-F6A8-294A162763D4}"/>
              </a:ext>
            </a:extLst>
          </p:cNvPr>
          <p:cNvSpPr txBox="1"/>
          <p:nvPr/>
        </p:nvSpPr>
        <p:spPr>
          <a:xfrm>
            <a:off x="1828800" y="1790700"/>
            <a:ext cx="15621000" cy="7478970"/>
          </a:xfrm>
          <a:prstGeom prst="rect">
            <a:avLst/>
          </a:prstGeom>
          <a:noFill/>
        </p:spPr>
        <p:txBody>
          <a:bodyPr wrap="square" rtlCol="0">
            <a:spAutoFit/>
          </a:bodyPr>
          <a:lstStyle/>
          <a:p>
            <a:pPr algn="l"/>
            <a:r>
              <a:rPr lang="en-US" sz="4000" b="1" dirty="0"/>
              <a:t>Scope</a:t>
            </a:r>
            <a:r>
              <a:rPr lang="en-US" sz="4000" dirty="0"/>
              <a:t>: </a:t>
            </a:r>
            <a:r>
              <a:rPr lang="en-US" sz="4000" b="0" i="0" u="none" strike="noStrike" dirty="0">
                <a:effectLst/>
              </a:rPr>
              <a:t>Our study aims to identify barriers to employment, understand their impact on health, and offer strategic interventions.</a:t>
            </a:r>
            <a:endParaRPr lang="en-US" sz="4000" dirty="0"/>
          </a:p>
          <a:p>
            <a:pPr algn="l"/>
            <a:endParaRPr lang="en-US" sz="4000" b="0" i="0" u="none" strike="noStrike" dirty="0">
              <a:solidFill>
                <a:srgbClr val="000000"/>
              </a:solidFill>
              <a:effectLst/>
            </a:endParaRPr>
          </a:p>
          <a:p>
            <a:pPr algn="l"/>
            <a:r>
              <a:rPr lang="en-US" sz="4000" b="1" i="0" u="none" strike="noStrike" dirty="0">
                <a:effectLst/>
              </a:rPr>
              <a:t>Relevance of the Study</a:t>
            </a:r>
            <a:r>
              <a:rPr lang="en-US" sz="4000" dirty="0"/>
              <a:t>: </a:t>
            </a:r>
            <a:r>
              <a:rPr lang="en-US" sz="4000" b="0" i="0" u="none" strike="noStrike" dirty="0">
                <a:effectLst/>
              </a:rPr>
              <a:t>Understanding that the Afghan immigrant population is growing in Washington, and employment barriers remain a critical problem for this population.</a:t>
            </a:r>
            <a:endParaRPr lang="en-US" sz="4000" dirty="0"/>
          </a:p>
          <a:p>
            <a:pPr algn="l"/>
            <a:endParaRPr lang="en-US" sz="4000" b="0" i="0" u="none" strike="noStrike" dirty="0">
              <a:effectLst/>
            </a:endParaRPr>
          </a:p>
          <a:p>
            <a:pPr algn="l"/>
            <a:r>
              <a:rPr lang="en-US" sz="4000" b="1" i="0" u="none" strike="noStrike" dirty="0">
                <a:effectLst/>
              </a:rPr>
              <a:t>Research Questions</a:t>
            </a:r>
            <a:r>
              <a:rPr lang="en-US" sz="4000" dirty="0"/>
              <a:t>:</a:t>
            </a:r>
          </a:p>
          <a:p>
            <a:pPr algn="l"/>
            <a:r>
              <a:rPr lang="en-US" sz="4000" b="0" i="0" u="none" strike="noStrike" dirty="0">
                <a:effectLst/>
              </a:rPr>
              <a:t>1.What are the barriers to employment that Afghan Immigrants in Washington face?  </a:t>
            </a:r>
          </a:p>
          <a:p>
            <a:pPr algn="l"/>
            <a:r>
              <a:rPr lang="en-US" sz="4000" b="0" i="0" u="none" strike="noStrike" dirty="0">
                <a:effectLst/>
              </a:rPr>
              <a:t>2.What are the impacts of these barriers on health? </a:t>
            </a:r>
          </a:p>
          <a:p>
            <a:pPr algn="l"/>
            <a:r>
              <a:rPr lang="en-US" sz="4000" b="0" i="0" u="none" strike="noStrike" dirty="0">
                <a:effectLst/>
              </a:rPr>
              <a:t>3.What policy or program changes can help?</a:t>
            </a:r>
          </a:p>
        </p:txBody>
      </p:sp>
    </p:spTree>
    <p:extLst>
      <p:ext uri="{BB962C8B-B14F-4D97-AF65-F5344CB8AC3E}">
        <p14:creationId xmlns:p14="http://schemas.microsoft.com/office/powerpoint/2010/main" val="342164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p:cNvSpPr txBox="1"/>
          <p:nvPr/>
        </p:nvSpPr>
        <p:spPr>
          <a:xfrm>
            <a:off x="2819400" y="1562100"/>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Background </a:t>
            </a:r>
          </a:p>
        </p:txBody>
      </p:sp>
      <p:sp>
        <p:nvSpPr>
          <p:cNvPr id="8" name="TextBox 7">
            <a:extLst>
              <a:ext uri="{FF2B5EF4-FFF2-40B4-BE49-F238E27FC236}">
                <a16:creationId xmlns:a16="http://schemas.microsoft.com/office/drawing/2014/main" id="{DCE6D2C6-63A3-1F24-D934-B24099243955}"/>
              </a:ext>
            </a:extLst>
          </p:cNvPr>
          <p:cNvSpPr txBox="1"/>
          <p:nvPr/>
        </p:nvSpPr>
        <p:spPr>
          <a:xfrm>
            <a:off x="7977809" y="9607826"/>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9E901B39-981A-15AE-2B1B-D470360D1935}"/>
              </a:ext>
            </a:extLst>
          </p:cNvPr>
          <p:cNvSpPr txBox="1"/>
          <p:nvPr/>
        </p:nvSpPr>
        <p:spPr>
          <a:xfrm>
            <a:off x="2819400" y="2291146"/>
            <a:ext cx="13335000" cy="7017306"/>
          </a:xfrm>
          <a:prstGeom prst="rect">
            <a:avLst/>
          </a:prstGeom>
          <a:noFill/>
        </p:spPr>
        <p:txBody>
          <a:bodyPr wrap="square" rtlCol="0">
            <a:spAutoFit/>
          </a:bodyPr>
          <a:lstStyle/>
          <a:p>
            <a:pPr marL="285750" indent="-285750">
              <a:buFont typeface="Arial" panose="020B0604020202020204" pitchFamily="34" charset="0"/>
              <a:buChar char="•"/>
            </a:pPr>
            <a:r>
              <a:rPr lang="en-US" sz="3000" kern="0" dirty="0">
                <a:solidFill>
                  <a:srgbClr val="000000"/>
                </a:solidFill>
                <a:effectLst/>
                <a:latin typeface="Times New Roman" panose="02020603050405020304" pitchFamily="18" charset="0"/>
                <a:ea typeface="Times New Roman" panose="02020603050405020304" pitchFamily="18" charset="0"/>
              </a:rPr>
              <a:t>2.5 million individuals globally are registered as Afghan refugees, and they compose the second largest refugee population in the world</a:t>
            </a:r>
            <a:br>
              <a:rPr lang="en-US" sz="3000" kern="0" dirty="0">
                <a:solidFill>
                  <a:srgbClr val="000000"/>
                </a:solidFill>
                <a:effectLst/>
                <a:latin typeface="Times New Roman" panose="02020603050405020304" pitchFamily="18" charset="0"/>
                <a:ea typeface="Times New Roman" panose="02020603050405020304" pitchFamily="18" charset="0"/>
              </a:rPr>
            </a:br>
            <a:endParaRPr lang="en-US" sz="3000" kern="0" dirty="0">
              <a:solidFill>
                <a:srgbClr val="000000"/>
              </a:solidFill>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US" sz="3000" kern="0" dirty="0">
                <a:solidFill>
                  <a:srgbClr val="000000"/>
                </a:solidFill>
                <a:effectLst/>
                <a:latin typeface="Times New Roman" panose="02020603050405020304" pitchFamily="18" charset="0"/>
                <a:ea typeface="Times New Roman" panose="02020603050405020304" pitchFamily="18" charset="0"/>
              </a:rPr>
              <a:t>The US began admitting refugees, in 1980 after the passage of Refugee Act, and since that time has admitted nearly 3.1 million refugees</a:t>
            </a:r>
            <a:br>
              <a:rPr lang="en-US" sz="3000" kern="0" dirty="0">
                <a:solidFill>
                  <a:srgbClr val="000000"/>
                </a:solidFill>
                <a:effectLst/>
                <a:latin typeface="Times New Roman" panose="02020603050405020304" pitchFamily="18" charset="0"/>
                <a:ea typeface="Times New Roman" panose="02020603050405020304" pitchFamily="18" charset="0"/>
              </a:rPr>
            </a:br>
            <a:endParaRPr lang="en-US" sz="3000" kern="0" dirty="0">
              <a:solidFill>
                <a:srgbClr val="000000"/>
              </a:solidFill>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US" sz="3000" kern="0" dirty="0">
                <a:solidFill>
                  <a:srgbClr val="000000"/>
                </a:solidFill>
                <a:latin typeface="Times New Roman" panose="02020603050405020304" pitchFamily="18" charset="0"/>
                <a:ea typeface="Times New Roman" panose="02020603050405020304" pitchFamily="18" charset="0"/>
              </a:rPr>
              <a:t>In 2022 after </a:t>
            </a:r>
            <a:r>
              <a:rPr lang="en-US" sz="3000" kern="0" dirty="0">
                <a:solidFill>
                  <a:srgbClr val="000000"/>
                </a:solidFill>
                <a:effectLst/>
                <a:latin typeface="Times New Roman" panose="02020603050405020304" pitchFamily="18" charset="0"/>
                <a:ea typeface="Times New Roman" panose="02020603050405020304" pitchFamily="18" charset="0"/>
              </a:rPr>
              <a:t>emergence of Taliban rule, as many as 2.7 million Afghan refugees have fled Afghanistan, with an estimated 86,000 moving to the U.S.</a:t>
            </a:r>
            <a:br>
              <a:rPr lang="en-US" sz="3000" kern="0" dirty="0">
                <a:solidFill>
                  <a:srgbClr val="000000"/>
                </a:solidFill>
                <a:effectLst/>
                <a:latin typeface="Times New Roman" panose="02020603050405020304" pitchFamily="18" charset="0"/>
                <a:ea typeface="Times New Roman" panose="02020603050405020304" pitchFamily="18" charset="0"/>
              </a:rPr>
            </a:br>
            <a:r>
              <a:rPr lang="en-US" sz="3000" kern="0" dirty="0">
                <a:solidFill>
                  <a:srgbClr val="000000"/>
                </a:solidFill>
                <a:effectLst/>
                <a:latin typeface="Times New Roman" panose="02020603050405020304" pitchFamily="18" charset="0"/>
                <a:ea typeface="Times New Roman" panose="02020603050405020304" pitchFamily="18" charset="0"/>
              </a:rPr>
              <a:t> </a:t>
            </a:r>
            <a:endParaRPr lang="en-US" sz="3000" kern="0" dirty="0">
              <a:solidFill>
                <a:srgbClr val="000000"/>
              </a:solidFill>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US" sz="3000" kern="0" dirty="0">
                <a:solidFill>
                  <a:srgbClr val="000000"/>
                </a:solidFill>
                <a:effectLst/>
                <a:latin typeface="Times New Roman" panose="02020603050405020304" pitchFamily="18" charset="0"/>
                <a:ea typeface="Times New Roman" panose="02020603050405020304" pitchFamily="18" charset="0"/>
              </a:rPr>
              <a:t>Washington has remained a top destination for these individuals, welcoming nearly 8% of the country’s total special immigration visa arrivals over the past 3 years</a:t>
            </a:r>
            <a:r>
              <a:rPr lang="en-US" sz="3000" dirty="0">
                <a:effectLst/>
              </a:rPr>
              <a:t> </a:t>
            </a:r>
            <a:r>
              <a:rPr lang="en-US" sz="3000" kern="0" dirty="0">
                <a:solidFill>
                  <a:srgbClr val="000000"/>
                </a:solidFill>
                <a:effectLst/>
                <a:latin typeface="Times New Roman" panose="02020603050405020304" pitchFamily="18" charset="0"/>
                <a:ea typeface="Times New Roman" panose="02020603050405020304" pitchFamily="18" charset="0"/>
              </a:rPr>
              <a:t> </a:t>
            </a:r>
            <a:br>
              <a:rPr lang="en-US" sz="3000" kern="0" dirty="0">
                <a:solidFill>
                  <a:srgbClr val="000000"/>
                </a:solidFill>
                <a:effectLst/>
                <a:latin typeface="Times New Roman" panose="02020603050405020304" pitchFamily="18" charset="0"/>
                <a:ea typeface="Times New Roman" panose="02020603050405020304" pitchFamily="18" charset="0"/>
              </a:rPr>
            </a:br>
            <a:endParaRPr lang="en-US" sz="3000" kern="0" dirty="0">
              <a:solidFill>
                <a:srgbClr val="000000"/>
              </a:solidFill>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US" sz="3000" dirty="0">
                <a:effectLst/>
                <a:latin typeface="Times New Roman" panose="02020603050405020304" pitchFamily="18" charset="0"/>
                <a:ea typeface="Aptos" panose="020B0004020202020204" pitchFamily="34" charset="0"/>
              </a:rPr>
              <a:t>Evidence suggests that this population suffers from high rates of unemployment, and or underemployment, leading to high rates of poverty, increased risk of exploitation, and increased rates of emotional distress. </a:t>
            </a:r>
            <a:endParaRPr lang="en-US" sz="3000" dirty="0"/>
          </a:p>
        </p:txBody>
      </p:sp>
    </p:spTree>
    <p:extLst>
      <p:ext uri="{BB962C8B-B14F-4D97-AF65-F5344CB8AC3E}">
        <p14:creationId xmlns:p14="http://schemas.microsoft.com/office/powerpoint/2010/main" val="3371178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p:cNvSpPr txBox="1"/>
          <p:nvPr/>
        </p:nvSpPr>
        <p:spPr>
          <a:xfrm>
            <a:off x="2590800" y="682311"/>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Methodology</a:t>
            </a:r>
          </a:p>
        </p:txBody>
      </p:sp>
      <p:sp>
        <p:nvSpPr>
          <p:cNvPr id="8" name="TextBox 7">
            <a:extLst>
              <a:ext uri="{FF2B5EF4-FFF2-40B4-BE49-F238E27FC236}">
                <a16:creationId xmlns:a16="http://schemas.microsoft.com/office/drawing/2014/main" id="{DCE6D2C6-63A3-1F24-D934-B24099243955}"/>
              </a:ext>
            </a:extLst>
          </p:cNvPr>
          <p:cNvSpPr txBox="1"/>
          <p:nvPr/>
        </p:nvSpPr>
        <p:spPr>
          <a:xfrm>
            <a:off x="7977809" y="9607826"/>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3E55129B-C124-FBB3-8FFD-EF11DDDAAF4C}"/>
              </a:ext>
            </a:extLst>
          </p:cNvPr>
          <p:cNvSpPr txBox="1"/>
          <p:nvPr/>
        </p:nvSpPr>
        <p:spPr>
          <a:xfrm>
            <a:off x="3427423" y="1398885"/>
            <a:ext cx="10134600" cy="584775"/>
          </a:xfrm>
          <a:prstGeom prst="rect">
            <a:avLst/>
          </a:prstGeom>
          <a:noFill/>
        </p:spPr>
        <p:txBody>
          <a:bodyPr wrap="square" rtlCol="0">
            <a:spAutoFit/>
          </a:bodyPr>
          <a:lstStyle/>
          <a:p>
            <a:pPr algn="ctr"/>
            <a:r>
              <a:rPr lang="en-US" sz="3200" dirty="0"/>
              <a:t>For this project we used a mixed methods approach</a:t>
            </a:r>
          </a:p>
        </p:txBody>
      </p:sp>
      <p:sp>
        <p:nvSpPr>
          <p:cNvPr id="6" name="TextBox 5">
            <a:extLst>
              <a:ext uri="{FF2B5EF4-FFF2-40B4-BE49-F238E27FC236}">
                <a16:creationId xmlns:a16="http://schemas.microsoft.com/office/drawing/2014/main" id="{D408117F-8391-2A22-1D32-413422070163}"/>
              </a:ext>
            </a:extLst>
          </p:cNvPr>
          <p:cNvSpPr txBox="1"/>
          <p:nvPr/>
        </p:nvSpPr>
        <p:spPr>
          <a:xfrm>
            <a:off x="2438400" y="2012482"/>
            <a:ext cx="10515600" cy="3939540"/>
          </a:xfrm>
          <a:prstGeom prst="rect">
            <a:avLst/>
          </a:prstGeom>
          <a:noFill/>
        </p:spPr>
        <p:txBody>
          <a:bodyPr wrap="square" rtlCol="0">
            <a:spAutoFit/>
          </a:bodyPr>
          <a:lstStyle/>
          <a:p>
            <a:r>
              <a:rPr lang="en-US" sz="3600" b="1" dirty="0"/>
              <a:t>Quantitative Methods:</a:t>
            </a:r>
          </a:p>
          <a:p>
            <a:pPr marL="285750" indent="-285750">
              <a:buFont typeface="Arial" panose="020B0604020202020204" pitchFamily="34" charset="0"/>
              <a:buChar char="•"/>
            </a:pPr>
            <a:r>
              <a:rPr lang="en-US" sz="2800" dirty="0">
                <a:effectLst/>
                <a:latin typeface="Times New Roman" panose="02020603050405020304" pitchFamily="18" charset="0"/>
                <a:ea typeface="Aptos" panose="020B0004020202020204" pitchFamily="34" charset="0"/>
              </a:rPr>
              <a:t>41 question google surve</a:t>
            </a:r>
            <a:r>
              <a:rPr lang="en-US" sz="2800" dirty="0">
                <a:latin typeface="Times New Roman" panose="02020603050405020304" pitchFamily="18" charset="0"/>
                <a:ea typeface="Aptos" panose="020B0004020202020204" pitchFamily="34" charset="0"/>
              </a:rPr>
              <a:t>y developed in collaboration with community partners</a:t>
            </a:r>
          </a:p>
          <a:p>
            <a:pPr marL="285750" indent="-285750">
              <a:buFont typeface="Arial" panose="020B0604020202020204" pitchFamily="34" charset="0"/>
              <a:buChar char="•"/>
            </a:pPr>
            <a:r>
              <a:rPr lang="en-US" sz="2800" dirty="0">
                <a:latin typeface="Times New Roman" panose="02020603050405020304" pitchFamily="18" charset="0"/>
              </a:rPr>
              <a:t>Administered over 4 weeks </a:t>
            </a:r>
          </a:p>
          <a:p>
            <a:pPr marL="285750" indent="-285750">
              <a:buFont typeface="Arial" panose="020B0604020202020204" pitchFamily="34" charset="0"/>
              <a:buChar char="•"/>
            </a:pPr>
            <a:r>
              <a:rPr lang="en-US" sz="2800" dirty="0">
                <a:latin typeface="Times New Roman" panose="02020603050405020304" pitchFamily="18" charset="0"/>
              </a:rPr>
              <a:t>Available in English, Dari/Farsi, Pashto </a:t>
            </a:r>
          </a:p>
          <a:p>
            <a:pPr marL="285750" indent="-285750">
              <a:buFont typeface="Arial" panose="020B0604020202020204" pitchFamily="34" charset="0"/>
              <a:buChar char="•"/>
            </a:pPr>
            <a:r>
              <a:rPr lang="en-US" sz="2800" dirty="0">
                <a:effectLst/>
                <a:latin typeface="Times New Roman" panose="02020603050405020304" pitchFamily="18" charset="0"/>
                <a:ea typeface="Aptos" panose="020B0004020202020204" pitchFamily="34" charset="0"/>
              </a:rPr>
              <a:t>4 domains of the survey: demographic information, employment status, employment barriers, and health outcomes</a:t>
            </a:r>
            <a:r>
              <a:rPr lang="en-US" sz="2800" dirty="0">
                <a:effectLst/>
              </a:rPr>
              <a:t> </a:t>
            </a:r>
          </a:p>
          <a:p>
            <a:pPr marL="285750" indent="-285750">
              <a:buFont typeface="Arial" panose="020B0604020202020204" pitchFamily="34" charset="0"/>
              <a:buChar char="•"/>
            </a:pPr>
            <a:r>
              <a:rPr lang="en-US" sz="2800" dirty="0"/>
              <a:t>Analysis conducted in Microsoft Excel </a:t>
            </a:r>
            <a:endParaRPr lang="en-US" sz="2800" dirty="0">
              <a:effectLst/>
            </a:endParaRPr>
          </a:p>
          <a:p>
            <a:pPr marL="285750" indent="-285750">
              <a:buFont typeface="Arial" panose="020B0604020202020204" pitchFamily="34" charset="0"/>
              <a:buChar char="•"/>
            </a:pPr>
            <a:endParaRPr lang="en-US" dirty="0"/>
          </a:p>
        </p:txBody>
      </p:sp>
      <p:sp>
        <p:nvSpPr>
          <p:cNvPr id="7" name="TextBox 6">
            <a:extLst>
              <a:ext uri="{FF2B5EF4-FFF2-40B4-BE49-F238E27FC236}">
                <a16:creationId xmlns:a16="http://schemas.microsoft.com/office/drawing/2014/main" id="{EE6426A1-B135-DE02-6573-B0AE5ECF215B}"/>
              </a:ext>
            </a:extLst>
          </p:cNvPr>
          <p:cNvSpPr txBox="1"/>
          <p:nvPr/>
        </p:nvSpPr>
        <p:spPr>
          <a:xfrm>
            <a:off x="8494723" y="5732323"/>
            <a:ext cx="8648700" cy="3508653"/>
          </a:xfrm>
          <a:prstGeom prst="rect">
            <a:avLst/>
          </a:prstGeom>
          <a:noFill/>
        </p:spPr>
        <p:txBody>
          <a:bodyPr wrap="square" rtlCol="0">
            <a:spAutoFit/>
          </a:bodyPr>
          <a:lstStyle/>
          <a:p>
            <a:r>
              <a:rPr lang="en-US" sz="3600" b="1" dirty="0"/>
              <a:t>Qualitative Methods:</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Open ended questions within the survey to gain insight into participants experiences</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Conducted a focus group with Community Leaders and key informants</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All qualitative responses were analyzed to find key themes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706578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p:cNvSpPr txBox="1"/>
          <p:nvPr/>
        </p:nvSpPr>
        <p:spPr>
          <a:xfrm>
            <a:off x="2819400" y="1562100"/>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Results</a:t>
            </a:r>
          </a:p>
        </p:txBody>
      </p:sp>
      <p:sp>
        <p:nvSpPr>
          <p:cNvPr id="8" name="TextBox 7">
            <a:extLst>
              <a:ext uri="{FF2B5EF4-FFF2-40B4-BE49-F238E27FC236}">
                <a16:creationId xmlns:a16="http://schemas.microsoft.com/office/drawing/2014/main" id="{DCE6D2C6-63A3-1F24-D934-B24099243955}"/>
              </a:ext>
            </a:extLst>
          </p:cNvPr>
          <p:cNvSpPr txBox="1"/>
          <p:nvPr/>
        </p:nvSpPr>
        <p:spPr>
          <a:xfrm>
            <a:off x="7977809" y="9607826"/>
            <a:ext cx="184731" cy="369332"/>
          </a:xfrm>
          <a:prstGeom prst="rect">
            <a:avLst/>
          </a:prstGeom>
          <a:noFill/>
        </p:spPr>
        <p:txBody>
          <a:bodyPr wrap="none" rtlCol="0">
            <a:spAutoFit/>
          </a:bodyPr>
          <a:lstStyle/>
          <a:p>
            <a:endParaRPr lang="en-US" dirty="0"/>
          </a:p>
        </p:txBody>
      </p:sp>
      <p:pic>
        <p:nvPicPr>
          <p:cNvPr id="12" name="Picture 11">
            <a:extLst>
              <a:ext uri="{FF2B5EF4-FFF2-40B4-BE49-F238E27FC236}">
                <a16:creationId xmlns:a16="http://schemas.microsoft.com/office/drawing/2014/main" id="{8BAEA853-C088-DB7C-79B9-655D1CF187A6}"/>
              </a:ext>
            </a:extLst>
          </p:cNvPr>
          <p:cNvPicPr>
            <a:picLocks noChangeAspect="1"/>
          </p:cNvPicPr>
          <p:nvPr/>
        </p:nvPicPr>
        <p:blipFill>
          <a:blip r:embed="rId5"/>
          <a:stretch>
            <a:fillRect/>
          </a:stretch>
        </p:blipFill>
        <p:spPr>
          <a:xfrm>
            <a:off x="5019776" y="2293686"/>
            <a:ext cx="7239000" cy="6635750"/>
          </a:xfrm>
          <a:prstGeom prst="rect">
            <a:avLst/>
          </a:prstGeom>
        </p:spPr>
      </p:pic>
    </p:spTree>
    <p:extLst>
      <p:ext uri="{BB962C8B-B14F-4D97-AF65-F5344CB8AC3E}">
        <p14:creationId xmlns:p14="http://schemas.microsoft.com/office/powerpoint/2010/main" val="207056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p:cNvSpPr txBox="1"/>
          <p:nvPr/>
        </p:nvSpPr>
        <p:spPr>
          <a:xfrm>
            <a:off x="2819400" y="1099384"/>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Results</a:t>
            </a:r>
          </a:p>
        </p:txBody>
      </p:sp>
      <p:sp>
        <p:nvSpPr>
          <p:cNvPr id="8" name="TextBox 7">
            <a:extLst>
              <a:ext uri="{FF2B5EF4-FFF2-40B4-BE49-F238E27FC236}">
                <a16:creationId xmlns:a16="http://schemas.microsoft.com/office/drawing/2014/main" id="{DCE6D2C6-63A3-1F24-D934-B24099243955}"/>
              </a:ext>
            </a:extLst>
          </p:cNvPr>
          <p:cNvSpPr txBox="1"/>
          <p:nvPr/>
        </p:nvSpPr>
        <p:spPr>
          <a:xfrm>
            <a:off x="7977809" y="9607826"/>
            <a:ext cx="184731" cy="369332"/>
          </a:xfrm>
          <a:prstGeom prst="rect">
            <a:avLst/>
          </a:prstGeom>
          <a:noFill/>
        </p:spPr>
        <p:txBody>
          <a:bodyPr wrap="none" rtlCol="0">
            <a:spAutoFit/>
          </a:bodyPr>
          <a:lstStyle/>
          <a:p>
            <a:endParaRPr lang="en-US" dirty="0"/>
          </a:p>
        </p:txBody>
      </p:sp>
      <p:pic>
        <p:nvPicPr>
          <p:cNvPr id="5" name="Picture 4" descr="A graph of employment status&#10;&#10;Description automatically generated">
            <a:extLst>
              <a:ext uri="{FF2B5EF4-FFF2-40B4-BE49-F238E27FC236}">
                <a16:creationId xmlns:a16="http://schemas.microsoft.com/office/drawing/2014/main" id="{CABBE9AE-8749-CD34-E48C-2B4FE06770A6}"/>
              </a:ext>
            </a:extLst>
          </p:cNvPr>
          <p:cNvPicPr>
            <a:picLocks noChangeAspect="1"/>
          </p:cNvPicPr>
          <p:nvPr/>
        </p:nvPicPr>
        <p:blipFill>
          <a:blip r:embed="rId5"/>
          <a:stretch>
            <a:fillRect/>
          </a:stretch>
        </p:blipFill>
        <p:spPr>
          <a:xfrm>
            <a:off x="9144000" y="2094123"/>
            <a:ext cx="7924800" cy="5640917"/>
          </a:xfrm>
          <a:prstGeom prst="rect">
            <a:avLst/>
          </a:prstGeom>
        </p:spPr>
      </p:pic>
      <p:pic>
        <p:nvPicPr>
          <p:cNvPr id="6" name="Picture 5" descr="A pie chart with different colored circles&#10;&#10;Description automatically generated">
            <a:extLst>
              <a:ext uri="{FF2B5EF4-FFF2-40B4-BE49-F238E27FC236}">
                <a16:creationId xmlns:a16="http://schemas.microsoft.com/office/drawing/2014/main" id="{65E1A660-3F58-1E28-42CD-4A566278CABD}"/>
              </a:ext>
            </a:extLst>
          </p:cNvPr>
          <p:cNvPicPr>
            <a:picLocks noChangeAspect="1"/>
          </p:cNvPicPr>
          <p:nvPr/>
        </p:nvPicPr>
        <p:blipFill>
          <a:blip r:embed="rId6"/>
          <a:stretch>
            <a:fillRect/>
          </a:stretch>
        </p:blipFill>
        <p:spPr>
          <a:xfrm>
            <a:off x="1905000" y="2529205"/>
            <a:ext cx="6477722" cy="4770755"/>
          </a:xfrm>
          <a:prstGeom prst="rect">
            <a:avLst/>
          </a:prstGeom>
        </p:spPr>
      </p:pic>
    </p:spTree>
    <p:extLst>
      <p:ext uri="{BB962C8B-B14F-4D97-AF65-F5344CB8AC3E}">
        <p14:creationId xmlns:p14="http://schemas.microsoft.com/office/powerpoint/2010/main" val="4277710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830" y="4686300"/>
            <a:ext cx="6918506" cy="5600700"/>
          </a:xfrm>
          <a:custGeom>
            <a:avLst/>
            <a:gdLst/>
            <a:ahLst/>
            <a:cxnLst/>
            <a:rect l="l" t="t" r="r" b="b"/>
            <a:pathLst>
              <a:path w="9890306" h="8382034">
                <a:moveTo>
                  <a:pt x="0" y="0"/>
                </a:moveTo>
                <a:lnTo>
                  <a:pt x="9890306" y="0"/>
                </a:lnTo>
                <a:lnTo>
                  <a:pt x="9890306" y="8382035"/>
                </a:lnTo>
                <a:lnTo>
                  <a:pt x="0" y="8382035"/>
                </a:lnTo>
                <a:lnTo>
                  <a:pt x="0" y="0"/>
                </a:lnTo>
                <a:close/>
              </a:path>
            </a:pathLst>
          </a:custGeom>
          <a:blipFill>
            <a:blip r:embed="rId3"/>
            <a:stretch>
              <a:fillRect l="-42954" b="-49660"/>
            </a:stretch>
          </a:blipFill>
          <a:ln cap="sq">
            <a:noFill/>
            <a:prstDash val="solid"/>
            <a:miter/>
          </a:ln>
        </p:spPr>
        <p:txBody>
          <a:bodyPr/>
          <a:lstStyle/>
          <a:p>
            <a:endParaRPr lang="en-US" dirty="0"/>
          </a:p>
        </p:txBody>
      </p:sp>
      <p:sp>
        <p:nvSpPr>
          <p:cNvPr id="3" name="Freeform 3"/>
          <p:cNvSpPr/>
          <p:nvPr/>
        </p:nvSpPr>
        <p:spPr>
          <a:xfrm>
            <a:off x="14554200" y="-408561"/>
            <a:ext cx="3733800" cy="2199261"/>
          </a:xfrm>
          <a:custGeom>
            <a:avLst/>
            <a:gdLst/>
            <a:ahLst/>
            <a:cxnLst/>
            <a:rect l="l" t="t" r="r" b="b"/>
            <a:pathLst>
              <a:path w="2747330" h="1545373">
                <a:moveTo>
                  <a:pt x="0" y="0"/>
                </a:moveTo>
                <a:lnTo>
                  <a:pt x="2747330" y="0"/>
                </a:lnTo>
                <a:lnTo>
                  <a:pt x="2747330" y="1545373"/>
                </a:lnTo>
                <a:lnTo>
                  <a:pt x="0" y="1545373"/>
                </a:lnTo>
                <a:lnTo>
                  <a:pt x="0" y="0"/>
                </a:lnTo>
                <a:close/>
              </a:path>
            </a:pathLst>
          </a:custGeom>
          <a:blipFill>
            <a:blip r:embed="rId4"/>
            <a:stretch>
              <a:fillRect/>
            </a:stretch>
          </a:blipFill>
        </p:spPr>
        <p:txBody>
          <a:bodyPr/>
          <a:lstStyle/>
          <a:p>
            <a:endParaRPr lang="en-US" dirty="0"/>
          </a:p>
        </p:txBody>
      </p:sp>
      <p:sp>
        <p:nvSpPr>
          <p:cNvPr id="4" name="TextBox 4"/>
          <p:cNvSpPr txBox="1"/>
          <p:nvPr/>
        </p:nvSpPr>
        <p:spPr>
          <a:xfrm>
            <a:off x="2819400" y="1562100"/>
            <a:ext cx="11963400" cy="729046"/>
          </a:xfrm>
          <a:prstGeom prst="rect">
            <a:avLst/>
          </a:prstGeom>
        </p:spPr>
        <p:txBody>
          <a:bodyPr wrap="square" lIns="0" tIns="0" rIns="0" bIns="0" rtlCol="0" anchor="t">
            <a:spAutoFit/>
          </a:bodyPr>
          <a:lstStyle/>
          <a:p>
            <a:pPr algn="ctr">
              <a:lnSpc>
                <a:spcPts val="5880"/>
              </a:lnSpc>
            </a:pPr>
            <a:r>
              <a:rPr lang="en-US" sz="4200" dirty="0">
                <a:solidFill>
                  <a:srgbClr val="9F0F0F"/>
                </a:solidFill>
                <a:latin typeface="Cardo"/>
              </a:rPr>
              <a:t>Results</a:t>
            </a:r>
          </a:p>
        </p:txBody>
      </p:sp>
      <p:sp>
        <p:nvSpPr>
          <p:cNvPr id="8" name="TextBox 7">
            <a:extLst>
              <a:ext uri="{FF2B5EF4-FFF2-40B4-BE49-F238E27FC236}">
                <a16:creationId xmlns:a16="http://schemas.microsoft.com/office/drawing/2014/main" id="{DCE6D2C6-63A3-1F24-D934-B24099243955}"/>
              </a:ext>
            </a:extLst>
          </p:cNvPr>
          <p:cNvSpPr txBox="1"/>
          <p:nvPr/>
        </p:nvSpPr>
        <p:spPr>
          <a:xfrm>
            <a:off x="7977809" y="9607826"/>
            <a:ext cx="184731" cy="369332"/>
          </a:xfrm>
          <a:prstGeom prst="rect">
            <a:avLst/>
          </a:prstGeom>
          <a:noFill/>
        </p:spPr>
        <p:txBody>
          <a:bodyPr wrap="none" rtlCol="0">
            <a:spAutoFit/>
          </a:bodyPr>
          <a:lstStyle/>
          <a:p>
            <a:endParaRPr lang="en-US" dirty="0"/>
          </a:p>
        </p:txBody>
      </p:sp>
      <p:pic>
        <p:nvPicPr>
          <p:cNvPr id="5" name="Picture 4" descr="A diagram of a circle with text&#10;&#10;Description automatically generated with medium confidence">
            <a:extLst>
              <a:ext uri="{FF2B5EF4-FFF2-40B4-BE49-F238E27FC236}">
                <a16:creationId xmlns:a16="http://schemas.microsoft.com/office/drawing/2014/main" id="{87CF89F5-A2E9-0226-6140-347414D2452B}"/>
              </a:ext>
            </a:extLst>
          </p:cNvPr>
          <p:cNvPicPr>
            <a:picLocks noChangeAspect="1"/>
          </p:cNvPicPr>
          <p:nvPr/>
        </p:nvPicPr>
        <p:blipFill>
          <a:blip r:embed="rId5"/>
          <a:stretch>
            <a:fillRect/>
          </a:stretch>
        </p:blipFill>
        <p:spPr>
          <a:xfrm>
            <a:off x="4495800" y="2303846"/>
            <a:ext cx="8880158" cy="6749306"/>
          </a:xfrm>
          <a:prstGeom prst="rect">
            <a:avLst/>
          </a:prstGeom>
        </p:spPr>
      </p:pic>
    </p:spTree>
    <p:extLst>
      <p:ext uri="{BB962C8B-B14F-4D97-AF65-F5344CB8AC3E}">
        <p14:creationId xmlns:p14="http://schemas.microsoft.com/office/powerpoint/2010/main" val="42576541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TotalTime>
  <Words>801</Words>
  <Application>Microsoft Macintosh PowerPoint</Application>
  <PresentationFormat>Custom</PresentationFormat>
  <Paragraphs>92</Paragraphs>
  <Slides>15</Slides>
  <Notes>14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Times New Roman</vt:lpstr>
      <vt:lpstr>Josefin Sans</vt:lpstr>
      <vt:lpstr>Helvetica</vt:lpstr>
      <vt:lpstr>Prata</vt:lpstr>
      <vt:lpstr>Calibri</vt:lpstr>
      <vt:lpstr>Alice</vt:lpstr>
      <vt:lpstr>Josefin Sans Bold</vt:lpstr>
      <vt:lpstr>Cardo</vt:lpstr>
      <vt:lpstr>Aptos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dc:title>
  <cp:lastModifiedBy>Chicoine, Nicole</cp:lastModifiedBy>
  <cp:revision>17</cp:revision>
  <dcterms:created xsi:type="dcterms:W3CDTF">2006-08-16T00:00:00Z</dcterms:created>
  <dcterms:modified xsi:type="dcterms:W3CDTF">2024-10-17T17:50:10Z</dcterms:modified>
  <dc:identifier>DAF8DJbtnC0</dc:identifier>
</cp:coreProperties>
</file>